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257" r:id="rId3"/>
    <p:sldId id="258" r:id="rId4"/>
    <p:sldId id="259" r:id="rId5"/>
    <p:sldId id="270" r:id="rId6"/>
    <p:sldId id="260" r:id="rId7"/>
    <p:sldId id="261" r:id="rId8"/>
    <p:sldId id="262" r:id="rId9"/>
    <p:sldId id="263" r:id="rId10"/>
    <p:sldId id="264" r:id="rId11"/>
    <p:sldId id="265" r:id="rId12"/>
    <p:sldId id="267" r:id="rId13"/>
    <p:sldId id="266" r:id="rId14"/>
    <p:sldId id="277" r:id="rId15"/>
    <p:sldId id="285" r:id="rId16"/>
    <p:sldId id="286" r:id="rId17"/>
    <p:sldId id="274" r:id="rId18"/>
    <p:sldId id="273" r:id="rId19"/>
    <p:sldId id="276" r:id="rId20"/>
    <p:sldId id="275" r:id="rId21"/>
    <p:sldId id="278" r:id="rId22"/>
    <p:sldId id="281" r:id="rId23"/>
    <p:sldId id="280" r:id="rId24"/>
    <p:sldId id="279" r:id="rId25"/>
    <p:sldId id="282" r:id="rId26"/>
    <p:sldId id="284" r:id="rId27"/>
    <p:sldId id="283" r:id="rId28"/>
    <p:sldId id="287" r:id="rId29"/>
    <p:sldId id="288" r:id="rId30"/>
    <p:sldId id="289" r:id="rId31"/>
    <p:sldId id="290" r:id="rId32"/>
    <p:sldId id="291" r:id="rId33"/>
    <p:sldId id="292" r:id="rId34"/>
    <p:sldId id="293"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364" autoAdjust="0"/>
  </p:normalViewPr>
  <p:slideViewPr>
    <p:cSldViewPr snapToGrid="0">
      <p:cViewPr varScale="1">
        <p:scale>
          <a:sx n="79" d="100"/>
          <a:sy n="79"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57590E-741E-40C9-A08E-785CFAD836A5}"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1DCB6-1874-40FA-9670-6993825EBEFE}" type="slidenum">
              <a:rPr lang="en-US" smtClean="0"/>
              <a:t>‹#›</a:t>
            </a:fld>
            <a:endParaRPr lang="en-US"/>
          </a:p>
        </p:txBody>
      </p:sp>
    </p:spTree>
    <p:extLst>
      <p:ext uri="{BB962C8B-B14F-4D97-AF65-F5344CB8AC3E}">
        <p14:creationId xmlns:p14="http://schemas.microsoft.com/office/powerpoint/2010/main" val="116690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important during the training phase of the model.</a:t>
            </a:r>
          </a:p>
          <a:p>
            <a:endParaRPr lang="en-US" dirty="0"/>
          </a:p>
          <a:p>
            <a:endParaRPr lang="en-US" dirty="0"/>
          </a:p>
          <a:p>
            <a:r>
              <a:rPr lang="en-US" dirty="0"/>
              <a:t>pc corresponds to the probability score of the grid containing an object. For instance, all the grids in red will have a probability score higher than zero. The image on the right is the simplified version since the probability of each yellow cell is zero (insignificant). </a:t>
            </a:r>
          </a:p>
          <a:p>
            <a:r>
              <a:rPr lang="en-US" dirty="0" err="1"/>
              <a:t>Bx</a:t>
            </a:r>
            <a:r>
              <a:rPr lang="en-US" dirty="0"/>
              <a:t>, by are the</a:t>
            </a:r>
            <a:r>
              <a:rPr lang="en-US" baseline="0" dirty="0"/>
              <a:t> x and y center of the bounding box.</a:t>
            </a:r>
          </a:p>
          <a:p>
            <a:r>
              <a:rPr lang="en-US" baseline="0" dirty="0" err="1"/>
              <a:t>Bh</a:t>
            </a:r>
            <a:r>
              <a:rPr lang="en-US" baseline="0" dirty="0"/>
              <a:t>, </a:t>
            </a:r>
            <a:r>
              <a:rPr lang="en-US" baseline="0" dirty="0" err="1"/>
              <a:t>bw</a:t>
            </a:r>
            <a:r>
              <a:rPr lang="en-US" baseline="0" dirty="0"/>
              <a:t> are the height and width f the bounding box.</a:t>
            </a:r>
          </a:p>
          <a:p>
            <a:r>
              <a:rPr lang="en-US" baseline="0" dirty="0"/>
              <a:t>C1, c2 are the 2 classes (Player, Soccer ball)</a:t>
            </a:r>
            <a:endParaRPr lang="en-US" dirty="0"/>
          </a:p>
          <a:p>
            <a:endParaRPr lang="en-US" dirty="0"/>
          </a:p>
        </p:txBody>
      </p:sp>
      <p:sp>
        <p:nvSpPr>
          <p:cNvPr id="4" name="Slide Number Placeholder 3"/>
          <p:cNvSpPr>
            <a:spLocks noGrp="1"/>
          </p:cNvSpPr>
          <p:nvPr>
            <p:ph type="sldNum" sz="quarter" idx="10"/>
          </p:nvPr>
        </p:nvSpPr>
        <p:spPr/>
        <p:txBody>
          <a:bodyPr/>
          <a:lstStyle/>
          <a:p>
            <a:fld id="{CA71DCB6-1874-40FA-9670-6993825EBEFE}" type="slidenum">
              <a:rPr lang="en-US" smtClean="0"/>
              <a:t>9</a:t>
            </a:fld>
            <a:endParaRPr lang="en-US"/>
          </a:p>
        </p:txBody>
      </p:sp>
    </p:spTree>
    <p:extLst>
      <p:ext uri="{BB962C8B-B14F-4D97-AF65-F5344CB8AC3E}">
        <p14:creationId xmlns:p14="http://schemas.microsoft.com/office/powerpoint/2010/main" val="210583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 a single object in an image can have multiple grid box candidates for prediction, even though not all of them are relevant. The goal of the IOU (a value between 0 and 1) is to discard such grid boxes to only keep those that are relevant. Here is the logic behind it: </a:t>
            </a:r>
          </a:p>
          <a:p>
            <a:endParaRPr lang="en-US" dirty="0"/>
          </a:p>
          <a:p>
            <a:r>
              <a:rPr lang="en-US" dirty="0"/>
              <a:t>The user defines its IOU selection threshold, which can be, for instance, 0.5. </a:t>
            </a:r>
          </a:p>
          <a:p>
            <a:r>
              <a:rPr lang="en-US" dirty="0"/>
              <a:t>Then YOLO computes the IOU of each grid cell which is the Intersection area divided by the Union Area. </a:t>
            </a:r>
          </a:p>
          <a:p>
            <a:r>
              <a:rPr lang="en-US" dirty="0"/>
              <a:t>Finally, it ignores the prediction of the grid cells having an IOU ≤ threshold and considers those with an IOU &gt; threshold. </a:t>
            </a:r>
          </a:p>
          <a:p>
            <a:r>
              <a:rPr lang="en-US" dirty="0"/>
              <a:t>Below is an illustration of applying the grid selection process to the bottom left object. We can observe that the object originally had two grid candidates, then only “Grid 2” was selected at the end. </a:t>
            </a:r>
          </a:p>
        </p:txBody>
      </p:sp>
      <p:sp>
        <p:nvSpPr>
          <p:cNvPr id="4" name="Slide Number Placeholder 3"/>
          <p:cNvSpPr>
            <a:spLocks noGrp="1"/>
          </p:cNvSpPr>
          <p:nvPr>
            <p:ph type="sldNum" sz="quarter" idx="10"/>
          </p:nvPr>
        </p:nvSpPr>
        <p:spPr/>
        <p:txBody>
          <a:bodyPr/>
          <a:lstStyle/>
          <a:p>
            <a:fld id="{CA71DCB6-1874-40FA-9670-6993825EBEFE}" type="slidenum">
              <a:rPr lang="en-US" smtClean="0"/>
              <a:t>11</a:t>
            </a:fld>
            <a:endParaRPr lang="en-US"/>
          </a:p>
        </p:txBody>
      </p:sp>
    </p:spTree>
    <p:extLst>
      <p:ext uri="{BB962C8B-B14F-4D97-AF65-F5344CB8AC3E}">
        <p14:creationId xmlns:p14="http://schemas.microsoft.com/office/powerpoint/2010/main" val="35745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https://github.com/tzutalin/labelImg/files/2638199/windows_v1.8.1.zip</a:t>
            </a:r>
          </a:p>
          <a:p>
            <a:endParaRPr lang="en-US" dirty="0"/>
          </a:p>
        </p:txBody>
      </p:sp>
      <p:sp>
        <p:nvSpPr>
          <p:cNvPr id="4" name="Slide Number Placeholder 3"/>
          <p:cNvSpPr>
            <a:spLocks noGrp="1"/>
          </p:cNvSpPr>
          <p:nvPr>
            <p:ph type="sldNum" sz="quarter" idx="10"/>
          </p:nvPr>
        </p:nvSpPr>
        <p:spPr/>
        <p:txBody>
          <a:bodyPr/>
          <a:lstStyle/>
          <a:p>
            <a:fld id="{CA71DCB6-1874-40FA-9670-6993825EBEFE}" type="slidenum">
              <a:rPr lang="en-US" smtClean="0"/>
              <a:t>13</a:t>
            </a:fld>
            <a:endParaRPr lang="en-US"/>
          </a:p>
        </p:txBody>
      </p:sp>
    </p:spTree>
    <p:extLst>
      <p:ext uri="{BB962C8B-B14F-4D97-AF65-F5344CB8AC3E}">
        <p14:creationId xmlns:p14="http://schemas.microsoft.com/office/powerpoint/2010/main" val="295097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1DCB6-1874-40FA-9670-6993825EBEFE}" type="slidenum">
              <a:rPr lang="en-US" smtClean="0"/>
              <a:t>28</a:t>
            </a:fld>
            <a:endParaRPr lang="en-US"/>
          </a:p>
        </p:txBody>
      </p:sp>
    </p:spTree>
    <p:extLst>
      <p:ext uri="{BB962C8B-B14F-4D97-AF65-F5344CB8AC3E}">
        <p14:creationId xmlns:p14="http://schemas.microsoft.com/office/powerpoint/2010/main" val="73120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1DCB6-1874-40FA-9670-6993825EBEFE}" type="slidenum">
              <a:rPr lang="en-US" smtClean="0"/>
              <a:t>29</a:t>
            </a:fld>
            <a:endParaRPr lang="en-US"/>
          </a:p>
        </p:txBody>
      </p:sp>
    </p:spTree>
    <p:extLst>
      <p:ext uri="{BB962C8B-B14F-4D97-AF65-F5344CB8AC3E}">
        <p14:creationId xmlns:p14="http://schemas.microsoft.com/office/powerpoint/2010/main" val="224258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35582C3-480D-4A4F-B1CE-FAFDD06A3CB4}"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42907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74B53-9151-4A16-9263-5922ACABE222}"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11778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B6B20A-B434-47DE-BD76-8563C5988A12}"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1238052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A680C9A-1CE7-444E-A12B-CF6B67DE3D17}" type="datetime1">
              <a:rPr lang="en-US" smtClean="0"/>
              <a:t>1/16/2024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D0F88EB-ECF2-4753-9047-FC4AA932C98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1378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A1448-CB44-4E57-80AC-55C7D9987E29}"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4198765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201603-3CE8-46A4-AC8E-80D649368C54}"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9791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8F32EC-EA59-46AE-AFC4-B7CDDBCCA901}"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1210960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182AC2-2AAF-46DD-9AB8-8B569F82DE3A}" type="datetime1">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F88EB-ECF2-4753-9047-FC4AA932C985}"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950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9AA853-8AF0-40F6-9DA5-FC88215E1761}" type="datetime1">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F88EB-ECF2-4753-9047-FC4AA932C98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811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87434-DBAF-4FA7-A275-89C05ED5BFE4}" type="datetime1">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649093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B66C67-DEE8-4F46-975E-A7841BA4A8F0}"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26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0A34F-0327-4E38-83A6-FDE5C9CA950A}"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1747469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A7274F5-FEE3-4030-BC1D-1A3269AA515F}"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1322864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70512B-A1EE-4AB1-9CBD-3F07B3E143B0}"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05292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957168-2F85-41E9-B915-180BE5A7F475}"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131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1C018F-4452-4F48-9452-C4065464B2DD}"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8253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9367FF-2874-4E41-949E-8C1D982EEF43}"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604360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AB8D67-3C9F-42DA-9F2E-D6F6AC40A1D1}"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833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729173-762C-4852-A5F3-003EB3139AF0}"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9129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B041FD-9990-411E-99E8-1390821A3A3D}"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190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A4BAA9-249E-4E56-8DF3-AA01E2BA0F18}"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105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D6EA5-839D-4C43-87DD-45835B328B8F}" type="datetime1">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34055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2CEC57-9586-44B3-9229-563D7C917C8C}"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04609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CA8945-F6C5-4AC4-989C-3D83ABBEDF1C}" type="datetime1">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176124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A2E1B2-FB93-47E8-AA85-288BF65A2212}" type="datetime1">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98926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645F4-4BE1-40A9-A2D4-DE09D0876991}" type="datetime1">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234653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C18893-7F0C-44E4-9E5F-FFE69E084ED3}"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429691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42C402-6615-4E2B-8210-4283A315226B}" type="datetime1">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F88EB-ECF2-4753-9047-FC4AA932C985}" type="slidenum">
              <a:rPr lang="en-US" smtClean="0"/>
              <a:t>‹#›</a:t>
            </a:fld>
            <a:endParaRPr lang="en-US"/>
          </a:p>
        </p:txBody>
      </p:sp>
    </p:spTree>
    <p:extLst>
      <p:ext uri="{BB962C8B-B14F-4D97-AF65-F5344CB8AC3E}">
        <p14:creationId xmlns:p14="http://schemas.microsoft.com/office/powerpoint/2010/main" val="345888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30217-A2B1-4F71-AB73-69FB4A028D2F}" type="datetime1">
              <a:rPr lang="en-US" smtClean="0"/>
              <a:t>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F88EB-ECF2-4753-9047-FC4AA932C985}" type="slidenum">
              <a:rPr lang="en-US" smtClean="0"/>
              <a:t>‹#›</a:t>
            </a:fld>
            <a:endParaRPr lang="en-US"/>
          </a:p>
        </p:txBody>
      </p:sp>
    </p:spTree>
    <p:extLst>
      <p:ext uri="{BB962C8B-B14F-4D97-AF65-F5344CB8AC3E}">
        <p14:creationId xmlns:p14="http://schemas.microsoft.com/office/powerpoint/2010/main" val="12395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6295B6-1B4E-4835-B1C1-1C46F8EC8E3A}" type="datetime1">
              <a:rPr lang="en-US" smtClean="0"/>
              <a:t>1/16/2024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D0F88EB-ECF2-4753-9047-FC4AA932C985}" type="slidenum">
              <a:rPr lang="en-US" smtClean="0"/>
              <a:t>‹#›</a:t>
            </a:fld>
            <a:endParaRPr lang="en-US"/>
          </a:p>
        </p:txBody>
      </p:sp>
    </p:spTree>
    <p:extLst>
      <p:ext uri="{BB962C8B-B14F-4D97-AF65-F5344CB8AC3E}">
        <p14:creationId xmlns:p14="http://schemas.microsoft.com/office/powerpoint/2010/main" val="2753770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ultralytics/ultralytics.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70" y="680936"/>
            <a:ext cx="10963073" cy="3992064"/>
          </a:xfrm>
          <a:effectLst>
            <a:glow>
              <a:schemeClr val="accent1">
                <a:alpha val="40000"/>
              </a:schemeClr>
            </a:glow>
            <a:reflection stA="45000" endPos="0" dir="5400000" sy="-100000" algn="bl" rotWithShape="0"/>
            <a:softEdge rad="0"/>
          </a:effectLst>
        </p:spPr>
        <p:txBody>
          <a:bodyPr>
            <a:prstTxWarp prst="textInflateBottom">
              <a:avLst/>
            </a:prstTxWarp>
          </a:bodyPr>
          <a:lstStyle/>
          <a:p>
            <a:r>
              <a:rPr lang="en-US" dirty="0">
                <a:ln w="57150">
                  <a:solidFill>
                    <a:schemeClr val="accent2">
                      <a:alpha val="0"/>
                    </a:schemeClr>
                  </a:solidFill>
                </a:ln>
                <a:blipFill dpi="0" rotWithShape="1">
                  <a:blip r:embed="rId2"/>
                  <a:srcRect/>
                  <a:stretch>
                    <a:fillRect/>
                  </a:stretch>
                </a:blipFill>
              </a:rPr>
              <a:t>------------</a:t>
            </a:r>
          </a:p>
        </p:txBody>
      </p:sp>
      <p:sp>
        <p:nvSpPr>
          <p:cNvPr id="6" name="TextBox 5"/>
          <p:cNvSpPr txBox="1"/>
          <p:nvPr/>
        </p:nvSpPr>
        <p:spPr>
          <a:xfrm>
            <a:off x="869244" y="4673000"/>
            <a:ext cx="7710311" cy="1077218"/>
          </a:xfrm>
          <a:prstGeom prst="rect">
            <a:avLst/>
          </a:prstGeom>
          <a:noFill/>
        </p:spPr>
        <p:txBody>
          <a:bodyPr wrap="square" rtlCol="0">
            <a:spAutoFit/>
          </a:bodyPr>
          <a:lstStyle/>
          <a:p>
            <a:r>
              <a:rPr lang="en-US" sz="3200" dirty="0">
                <a:ln w="0"/>
                <a:solidFill>
                  <a:srgbClr val="0070C0"/>
                </a:solidFill>
                <a:effectLst>
                  <a:outerShdw blurRad="38100" dist="19050" dir="2700000" algn="tl" rotWithShape="0">
                    <a:schemeClr val="dk1">
                      <a:alpha val="40000"/>
                    </a:schemeClr>
                  </a:outerShdw>
                </a:effectLst>
              </a:rPr>
              <a:t>Topic: You Only Look once</a:t>
            </a:r>
          </a:p>
          <a:p>
            <a:r>
              <a:rPr lang="en-US" sz="3200" dirty="0">
                <a:ln w="0"/>
                <a:solidFill>
                  <a:srgbClr val="0070C0"/>
                </a:solidFill>
                <a:effectLst>
                  <a:outerShdw blurRad="38100" dist="19050" dir="2700000" algn="tl" rotWithShape="0">
                    <a:schemeClr val="dk1">
                      <a:alpha val="40000"/>
                    </a:schemeClr>
                  </a:outerShdw>
                </a:effectLst>
              </a:rPr>
              <a:t>Presented by: </a:t>
            </a:r>
            <a:r>
              <a:rPr lang="en-US" sz="3200" dirty="0" err="1">
                <a:ln w="0"/>
                <a:solidFill>
                  <a:srgbClr val="0070C0"/>
                </a:solidFill>
                <a:effectLst>
                  <a:outerShdw blurRad="38100" dist="19050" dir="2700000" algn="tl" rotWithShape="0">
                    <a:schemeClr val="dk1">
                      <a:alpha val="40000"/>
                    </a:schemeClr>
                  </a:outerShdw>
                </a:effectLst>
              </a:rPr>
              <a:t>Faiza</a:t>
            </a:r>
            <a:r>
              <a:rPr lang="en-US" sz="3200" dirty="0">
                <a:ln w="0"/>
                <a:solidFill>
                  <a:srgbClr val="0070C0"/>
                </a:solidFill>
                <a:effectLst>
                  <a:outerShdw blurRad="38100" dist="19050" dir="2700000" algn="tl" rotWithShape="0">
                    <a:schemeClr val="dk1">
                      <a:alpha val="40000"/>
                    </a:schemeClr>
                  </a:outerShdw>
                </a:effectLst>
              </a:rPr>
              <a:t> Khan</a:t>
            </a:r>
          </a:p>
        </p:txBody>
      </p:sp>
      <p:sp>
        <p:nvSpPr>
          <p:cNvPr id="8" name="Slide Number Placeholder 7"/>
          <p:cNvSpPr>
            <a:spLocks noGrp="1"/>
          </p:cNvSpPr>
          <p:nvPr>
            <p:ph type="sldNum" sz="quarter" idx="12"/>
          </p:nvPr>
        </p:nvSpPr>
        <p:spPr/>
        <p:txBody>
          <a:bodyPr/>
          <a:lstStyle/>
          <a:p>
            <a:fld id="{CD0F88EB-ECF2-4753-9047-FC4AA932C985}" type="slidenum">
              <a:rPr lang="en-US" smtClean="0"/>
              <a:t>1</a:t>
            </a:fld>
            <a:endParaRPr lang="en-US"/>
          </a:p>
        </p:txBody>
      </p:sp>
    </p:spTree>
    <p:extLst>
      <p:ext uri="{BB962C8B-B14F-4D97-AF65-F5344CB8AC3E}">
        <p14:creationId xmlns:p14="http://schemas.microsoft.com/office/powerpoint/2010/main" val="254253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9542"/>
          </a:xfrm>
        </p:spPr>
        <p:txBody>
          <a:bodyPr/>
          <a:lstStyle/>
          <a:p>
            <a:pPr algn="ctr"/>
            <a:r>
              <a:rPr lang="en-US" dirty="0"/>
              <a:t>3- Intersection Over Unions or IOU</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1962" y="1530204"/>
            <a:ext cx="5578638" cy="4351338"/>
          </a:xfrm>
        </p:spPr>
      </p:pic>
      <p:sp>
        <p:nvSpPr>
          <p:cNvPr id="5" name="Slide Number Placeholder 4"/>
          <p:cNvSpPr>
            <a:spLocks noGrp="1"/>
          </p:cNvSpPr>
          <p:nvPr>
            <p:ph type="sldNum" sz="quarter" idx="12"/>
          </p:nvPr>
        </p:nvSpPr>
        <p:spPr/>
        <p:txBody>
          <a:bodyPr/>
          <a:lstStyle/>
          <a:p>
            <a:fld id="{CD0F88EB-ECF2-4753-9047-FC4AA932C985}" type="slidenum">
              <a:rPr lang="en-US" smtClean="0"/>
              <a:t>10</a:t>
            </a:fld>
            <a:endParaRPr lang="en-US"/>
          </a:p>
        </p:txBody>
      </p:sp>
    </p:spTree>
    <p:extLst>
      <p:ext uri="{BB962C8B-B14F-4D97-AF65-F5344CB8AC3E}">
        <p14:creationId xmlns:p14="http://schemas.microsoft.com/office/powerpoint/2010/main" val="261021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Selecting best Grid for Prediction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1" cy="4351338"/>
          </a:xfrm>
        </p:spPr>
      </p:pic>
      <p:sp>
        <p:nvSpPr>
          <p:cNvPr id="5" name="Slide Number Placeholder 4"/>
          <p:cNvSpPr>
            <a:spLocks noGrp="1"/>
          </p:cNvSpPr>
          <p:nvPr>
            <p:ph type="sldNum" sz="quarter" idx="12"/>
          </p:nvPr>
        </p:nvSpPr>
        <p:spPr/>
        <p:txBody>
          <a:bodyPr/>
          <a:lstStyle/>
          <a:p>
            <a:fld id="{CD0F88EB-ECF2-4753-9047-FC4AA932C985}" type="slidenum">
              <a:rPr lang="en-US" smtClean="0"/>
              <a:t>11</a:t>
            </a:fld>
            <a:endParaRPr lang="en-US"/>
          </a:p>
        </p:txBody>
      </p:sp>
    </p:spTree>
    <p:extLst>
      <p:ext uri="{BB962C8B-B14F-4D97-AF65-F5344CB8AC3E}">
        <p14:creationId xmlns:p14="http://schemas.microsoft.com/office/powerpoint/2010/main" val="3138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dirty="0"/>
              <a:t>4- Non-Max Suppression or NMS</a:t>
            </a:r>
            <a:endParaRPr lang="en-US" dirty="0"/>
          </a:p>
        </p:txBody>
      </p:sp>
      <p:sp>
        <p:nvSpPr>
          <p:cNvPr id="3" name="Content Placeholder 2"/>
          <p:cNvSpPr>
            <a:spLocks noGrp="1"/>
          </p:cNvSpPr>
          <p:nvPr>
            <p:ph idx="1"/>
          </p:nvPr>
        </p:nvSpPr>
        <p:spPr/>
        <p:txBody>
          <a:bodyPr/>
          <a:lstStyle/>
          <a:p>
            <a:pPr marL="0" indent="0" algn="just">
              <a:buNone/>
            </a:pPr>
            <a:r>
              <a:rPr lang="en-US" dirty="0"/>
              <a:t>Setting a threshold for the IOU is not always enough because an object can have multiple boxes with IOU beyond the threshold, and leaving all those boxes might include noise. Here is where we can use NMS to keep only the boxes with the highest probability score of detection. </a:t>
            </a:r>
          </a:p>
        </p:txBody>
      </p:sp>
      <p:sp>
        <p:nvSpPr>
          <p:cNvPr id="5" name="Slide Number Placeholder 4"/>
          <p:cNvSpPr>
            <a:spLocks noGrp="1"/>
          </p:cNvSpPr>
          <p:nvPr>
            <p:ph type="sldNum" sz="quarter" idx="12"/>
          </p:nvPr>
        </p:nvSpPr>
        <p:spPr/>
        <p:txBody>
          <a:bodyPr/>
          <a:lstStyle/>
          <a:p>
            <a:fld id="{CD0F88EB-ECF2-4753-9047-FC4AA932C985}" type="slidenum">
              <a:rPr lang="en-US" smtClean="0"/>
              <a:t>12</a:t>
            </a:fld>
            <a:endParaRPr lang="en-US"/>
          </a:p>
        </p:txBody>
      </p:sp>
    </p:spTree>
    <p:extLst>
      <p:ext uri="{BB962C8B-B14F-4D97-AF65-F5344CB8AC3E}">
        <p14:creationId xmlns:p14="http://schemas.microsoft.com/office/powerpoint/2010/main" val="109860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Download the </a:t>
            </a:r>
            <a:r>
              <a:rPr lang="en-US" dirty="0" err="1"/>
              <a:t>labelImg</a:t>
            </a:r>
            <a:r>
              <a:rPr lang="en-US" dirty="0"/>
              <a:t> tool for data annotation “Link in the notes”</a:t>
            </a:r>
            <a:br>
              <a:rPr lang="en-US" b="1" dirty="0"/>
            </a:br>
            <a:endParaRPr lang="en-US" dirty="0"/>
          </a:p>
        </p:txBody>
      </p:sp>
      <p:sp>
        <p:nvSpPr>
          <p:cNvPr id="4" name="Slide Number Placeholder 3"/>
          <p:cNvSpPr>
            <a:spLocks noGrp="1"/>
          </p:cNvSpPr>
          <p:nvPr>
            <p:ph type="sldNum" sz="quarter" idx="12"/>
          </p:nvPr>
        </p:nvSpPr>
        <p:spPr/>
        <p:txBody>
          <a:bodyPr/>
          <a:lstStyle/>
          <a:p>
            <a:fld id="{CD0F88EB-ECF2-4753-9047-FC4AA932C985}" type="slidenum">
              <a:rPr lang="en-US" smtClean="0"/>
              <a:t>13</a:t>
            </a:fld>
            <a:endParaRPr lang="en-US"/>
          </a:p>
        </p:txBody>
      </p:sp>
      <p:pic>
        <p:nvPicPr>
          <p:cNvPr id="8" name="Content Placeholder 7"/>
          <p:cNvPicPr>
            <a:picLocks noGrp="1" noChangeAspect="1"/>
          </p:cNvPicPr>
          <p:nvPr>
            <p:ph idx="1"/>
          </p:nvPr>
        </p:nvPicPr>
        <p:blipFill rotWithShape="1">
          <a:blip r:embed="rId3"/>
          <a:srcRect l="10391" t="5908" r="36169" b="31990"/>
          <a:stretch/>
        </p:blipFill>
        <p:spPr>
          <a:xfrm>
            <a:off x="705679" y="1298633"/>
            <a:ext cx="8341264" cy="5449773"/>
          </a:xfrm>
          <a:prstGeom prst="rect">
            <a:avLst/>
          </a:prstGeom>
        </p:spPr>
      </p:pic>
      <p:sp>
        <p:nvSpPr>
          <p:cNvPr id="9" name="TextBox 8"/>
          <p:cNvSpPr txBox="1"/>
          <p:nvPr/>
        </p:nvSpPr>
        <p:spPr>
          <a:xfrm>
            <a:off x="1800711" y="3254561"/>
            <a:ext cx="2161689" cy="3215512"/>
          </a:xfrm>
          <a:prstGeom prst="rect">
            <a:avLst/>
          </a:prstGeom>
          <a:noFill/>
          <a:ln>
            <a:solidFill>
              <a:srgbClr val="FF0000"/>
            </a:solidFill>
          </a:ln>
        </p:spPr>
        <p:txBody>
          <a:bodyPr wrap="square" rtlCol="0">
            <a:spAutoFit/>
          </a:bodyPr>
          <a:lstStyle/>
          <a:p>
            <a:endParaRPr lang="en-US" dirty="0"/>
          </a:p>
        </p:txBody>
      </p:sp>
      <p:cxnSp>
        <p:nvCxnSpPr>
          <p:cNvPr id="10" name="Straight Arrow Connector 9"/>
          <p:cNvCxnSpPr/>
          <p:nvPr/>
        </p:nvCxnSpPr>
        <p:spPr>
          <a:xfrm flipH="1">
            <a:off x="3947776" y="4042189"/>
            <a:ext cx="1851378" cy="6089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5784530" y="3700353"/>
            <a:ext cx="2187858" cy="646331"/>
          </a:xfrm>
          <a:prstGeom prst="rect">
            <a:avLst/>
          </a:prstGeom>
          <a:noFill/>
          <a:ln>
            <a:solidFill>
              <a:srgbClr val="FF0000"/>
            </a:solidFill>
          </a:ln>
        </p:spPr>
        <p:txBody>
          <a:bodyPr wrap="square" rtlCol="0">
            <a:spAutoFit/>
          </a:bodyPr>
          <a:lstStyle/>
          <a:p>
            <a:r>
              <a:rPr lang="en-US" dirty="0"/>
              <a:t>Your custom class names comes here.</a:t>
            </a:r>
          </a:p>
        </p:txBody>
      </p:sp>
    </p:spTree>
    <p:extLst>
      <p:ext uri="{BB962C8B-B14F-4D97-AF65-F5344CB8AC3E}">
        <p14:creationId xmlns:p14="http://schemas.microsoft.com/office/powerpoint/2010/main" val="422877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564" y="28734"/>
            <a:ext cx="6283036" cy="6623368"/>
          </a:xfrm>
        </p:spPr>
      </p:pic>
      <p:sp>
        <p:nvSpPr>
          <p:cNvPr id="4" name="Slide Number Placeholder 3"/>
          <p:cNvSpPr>
            <a:spLocks noGrp="1"/>
          </p:cNvSpPr>
          <p:nvPr>
            <p:ph type="sldNum" sz="quarter" idx="12"/>
          </p:nvPr>
        </p:nvSpPr>
        <p:spPr/>
        <p:txBody>
          <a:bodyPr/>
          <a:lstStyle/>
          <a:p>
            <a:fld id="{CD0F88EB-ECF2-4753-9047-FC4AA932C985}" type="slidenum">
              <a:rPr lang="en-US" smtClean="0"/>
              <a:t>14</a:t>
            </a:fld>
            <a:endParaRPr lang="en-US"/>
          </a:p>
        </p:txBody>
      </p:sp>
    </p:spTree>
    <p:extLst>
      <p:ext uri="{BB962C8B-B14F-4D97-AF65-F5344CB8AC3E}">
        <p14:creationId xmlns:p14="http://schemas.microsoft.com/office/powerpoint/2010/main" val="3685827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7850"/>
          </a:xfrm>
        </p:spPr>
        <p:txBody>
          <a:bodyPr>
            <a:normAutofit fontScale="90000"/>
          </a:bodyPr>
          <a:lstStyle/>
          <a:p>
            <a:pPr algn="ctr"/>
            <a:r>
              <a:rPr lang="en-US" dirty="0"/>
              <a:t>Image annotation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454" y="952975"/>
            <a:ext cx="7734300" cy="5768500"/>
          </a:xfrm>
        </p:spPr>
      </p:pic>
      <p:sp>
        <p:nvSpPr>
          <p:cNvPr id="4" name="Slide Number Placeholder 3"/>
          <p:cNvSpPr>
            <a:spLocks noGrp="1"/>
          </p:cNvSpPr>
          <p:nvPr>
            <p:ph type="sldNum" sz="quarter" idx="12"/>
          </p:nvPr>
        </p:nvSpPr>
        <p:spPr/>
        <p:txBody>
          <a:bodyPr/>
          <a:lstStyle/>
          <a:p>
            <a:fld id="{CD0F88EB-ECF2-4753-9047-FC4AA932C985}" type="slidenum">
              <a:rPr lang="en-US" smtClean="0"/>
              <a:t>15</a:t>
            </a:fld>
            <a:endParaRPr lang="en-US"/>
          </a:p>
        </p:txBody>
      </p:sp>
    </p:spTree>
    <p:extLst>
      <p:ext uri="{BB962C8B-B14F-4D97-AF65-F5344CB8AC3E}">
        <p14:creationId xmlns:p14="http://schemas.microsoft.com/office/powerpoint/2010/main" val="188498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4993"/>
          </a:xfrm>
        </p:spPr>
        <p:txBody>
          <a:bodyPr/>
          <a:lstStyle/>
          <a:p>
            <a:pPr algn="ctr"/>
            <a:r>
              <a:rPr lang="en-US" dirty="0"/>
              <a:t>Text file after labeling</a:t>
            </a:r>
          </a:p>
        </p:txBody>
      </p:sp>
      <p:pic>
        <p:nvPicPr>
          <p:cNvPr id="5" name="Content Placeholder 4"/>
          <p:cNvPicPr>
            <a:picLocks noGrp="1" noChangeAspect="1"/>
          </p:cNvPicPr>
          <p:nvPr>
            <p:ph idx="1"/>
          </p:nvPr>
        </p:nvPicPr>
        <p:blipFill rotWithShape="1">
          <a:blip r:embed="rId2"/>
          <a:srcRect l="18785" t="20569" r="43151" b="35446"/>
          <a:stretch/>
        </p:blipFill>
        <p:spPr>
          <a:xfrm>
            <a:off x="1429163" y="1259157"/>
            <a:ext cx="8945240" cy="5097193"/>
          </a:xfrm>
          <a:prstGeom prst="rect">
            <a:avLst/>
          </a:prstGeom>
        </p:spPr>
      </p:pic>
      <p:sp>
        <p:nvSpPr>
          <p:cNvPr id="4" name="Slide Number Placeholder 3"/>
          <p:cNvSpPr>
            <a:spLocks noGrp="1"/>
          </p:cNvSpPr>
          <p:nvPr>
            <p:ph type="sldNum" sz="quarter" idx="12"/>
          </p:nvPr>
        </p:nvSpPr>
        <p:spPr/>
        <p:txBody>
          <a:bodyPr/>
          <a:lstStyle/>
          <a:p>
            <a:fld id="{CD0F88EB-ECF2-4753-9047-FC4AA932C985}" type="slidenum">
              <a:rPr lang="en-US" smtClean="0"/>
              <a:t>16</a:t>
            </a:fld>
            <a:endParaRPr lang="en-US"/>
          </a:p>
        </p:txBody>
      </p:sp>
      <p:cxnSp>
        <p:nvCxnSpPr>
          <p:cNvPr id="7" name="Straight Arrow Connector 6"/>
          <p:cNvCxnSpPr/>
          <p:nvPr/>
        </p:nvCxnSpPr>
        <p:spPr>
          <a:xfrm flipH="1" flipV="1">
            <a:off x="1616169" y="2511860"/>
            <a:ext cx="329008" cy="9825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flipV="1">
            <a:off x="4891096" y="2432354"/>
            <a:ext cx="120144" cy="10620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flipV="1">
            <a:off x="3505947" y="2397129"/>
            <a:ext cx="404457" cy="10952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flipH="1" flipV="1">
            <a:off x="2300272" y="2489982"/>
            <a:ext cx="625597" cy="1002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1599192" y="3492338"/>
            <a:ext cx="4891211" cy="369332"/>
          </a:xfrm>
          <a:prstGeom prst="rect">
            <a:avLst/>
          </a:prstGeom>
          <a:ln>
            <a:solidFill>
              <a:srgbClr val="FF0000"/>
            </a:solidFill>
          </a:ln>
        </p:spPr>
        <p:txBody>
          <a:bodyPr wrap="none">
            <a:spAutoFit/>
          </a:bodyPr>
          <a:lstStyle/>
          <a:p>
            <a:r>
              <a:rPr lang="en-US" dirty="0">
                <a:latin typeface="-apple-system"/>
              </a:rPr>
              <a:t>Class id, </a:t>
            </a:r>
            <a:r>
              <a:rPr lang="en-US" dirty="0" err="1">
                <a:latin typeface="-apple-system"/>
              </a:rPr>
              <a:t>x_center</a:t>
            </a:r>
            <a:r>
              <a:rPr lang="en-US" dirty="0">
                <a:latin typeface="-apple-system"/>
              </a:rPr>
              <a:t>, </a:t>
            </a:r>
            <a:r>
              <a:rPr lang="en-US" dirty="0" err="1">
                <a:latin typeface="-apple-system"/>
              </a:rPr>
              <a:t>y_center</a:t>
            </a:r>
            <a:r>
              <a:rPr lang="en-US" dirty="0">
                <a:latin typeface="-apple-system"/>
              </a:rPr>
              <a:t>, width, and height</a:t>
            </a:r>
            <a:endParaRPr lang="en-US" dirty="0"/>
          </a:p>
        </p:txBody>
      </p:sp>
      <p:cxnSp>
        <p:nvCxnSpPr>
          <p:cNvPr id="16" name="Straight Arrow Connector 15"/>
          <p:cNvCxnSpPr/>
          <p:nvPr/>
        </p:nvCxnSpPr>
        <p:spPr>
          <a:xfrm flipH="1" flipV="1">
            <a:off x="6063175" y="2432354"/>
            <a:ext cx="168402" cy="10620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p:cNvSpPr/>
          <p:nvPr/>
        </p:nvSpPr>
        <p:spPr>
          <a:xfrm>
            <a:off x="1773381" y="2100267"/>
            <a:ext cx="1152488" cy="389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76502" y="2114578"/>
            <a:ext cx="1178293" cy="317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43452" y="2096164"/>
            <a:ext cx="1116339" cy="336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88261" y="2116354"/>
            <a:ext cx="1207961" cy="31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20187" y="2114578"/>
            <a:ext cx="302561" cy="375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89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Other labeling tools</a:t>
            </a:r>
          </a:p>
        </p:txBody>
      </p:sp>
      <p:sp>
        <p:nvSpPr>
          <p:cNvPr id="3" name="Content Placeholder 2"/>
          <p:cNvSpPr>
            <a:spLocks noGrp="1"/>
          </p:cNvSpPr>
          <p:nvPr>
            <p:ph idx="1"/>
          </p:nvPr>
        </p:nvSpPr>
        <p:spPr/>
        <p:txBody>
          <a:bodyPr/>
          <a:lstStyle/>
          <a:p>
            <a:r>
              <a:rPr lang="en-US" dirty="0" err="1"/>
              <a:t>Labelme</a:t>
            </a:r>
            <a:endParaRPr lang="en-US" dirty="0"/>
          </a:p>
          <a:p>
            <a:r>
              <a:rPr lang="en-US" dirty="0" err="1"/>
              <a:t>Roboflow</a:t>
            </a:r>
            <a:endParaRPr lang="en-US" dirty="0"/>
          </a:p>
          <a:p>
            <a:r>
              <a:rPr lang="en-US" dirty="0"/>
              <a:t>CVAT (computer vision annotation tool) </a:t>
            </a:r>
          </a:p>
          <a:p>
            <a:r>
              <a:rPr lang="en-US" dirty="0" err="1"/>
              <a:t>VoTT</a:t>
            </a:r>
            <a:r>
              <a:rPr lang="en-US" dirty="0"/>
              <a:t> (Visual Object Tagging Tool)</a:t>
            </a:r>
          </a:p>
          <a:p>
            <a:r>
              <a:rPr lang="en-US" dirty="0" err="1"/>
              <a:t>imglab</a:t>
            </a:r>
            <a:endParaRPr lang="en-US" dirty="0"/>
          </a:p>
        </p:txBody>
      </p:sp>
      <p:sp>
        <p:nvSpPr>
          <p:cNvPr id="4" name="Slide Number Placeholder 3"/>
          <p:cNvSpPr>
            <a:spLocks noGrp="1"/>
          </p:cNvSpPr>
          <p:nvPr>
            <p:ph type="sldNum" sz="quarter" idx="12"/>
          </p:nvPr>
        </p:nvSpPr>
        <p:spPr/>
        <p:txBody>
          <a:bodyPr/>
          <a:lstStyle/>
          <a:p>
            <a:fld id="{CD0F88EB-ECF2-4753-9047-FC4AA932C985}" type="slidenum">
              <a:rPr lang="en-US" smtClean="0"/>
              <a:t>17</a:t>
            </a:fld>
            <a:endParaRPr lang="en-US"/>
          </a:p>
        </p:txBody>
      </p:sp>
    </p:spTree>
    <p:extLst>
      <p:ext uri="{BB962C8B-B14F-4D97-AF65-F5344CB8AC3E}">
        <p14:creationId xmlns:p14="http://schemas.microsoft.com/office/powerpoint/2010/main" val="394587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 splitting ratio</a:t>
            </a:r>
          </a:p>
        </p:txBody>
      </p:sp>
      <p:sp>
        <p:nvSpPr>
          <p:cNvPr id="3" name="Content Placeholder 2"/>
          <p:cNvSpPr>
            <a:spLocks noGrp="1"/>
          </p:cNvSpPr>
          <p:nvPr>
            <p:ph idx="1"/>
          </p:nvPr>
        </p:nvSpPr>
        <p:spPr/>
        <p:txBody>
          <a:bodyPr/>
          <a:lstStyle/>
          <a:p>
            <a:r>
              <a:rPr lang="en-US" dirty="0"/>
              <a:t>Train		70%, 80%</a:t>
            </a:r>
          </a:p>
          <a:p>
            <a:pPr lvl="1"/>
            <a:r>
              <a:rPr lang="en-US" dirty="0"/>
              <a:t>Images</a:t>
            </a:r>
          </a:p>
          <a:p>
            <a:pPr lvl="1"/>
            <a:r>
              <a:rPr lang="en-US" dirty="0"/>
              <a:t>Labels</a:t>
            </a:r>
          </a:p>
          <a:p>
            <a:pPr marL="457200" lvl="1" indent="0">
              <a:buNone/>
            </a:pPr>
            <a:endParaRPr lang="en-US" dirty="0"/>
          </a:p>
          <a:p>
            <a:r>
              <a:rPr lang="en-US" dirty="0"/>
              <a:t>Val			30%, 20%</a:t>
            </a:r>
          </a:p>
          <a:p>
            <a:pPr lvl="1"/>
            <a:r>
              <a:rPr lang="en-US" dirty="0"/>
              <a:t>Images</a:t>
            </a:r>
          </a:p>
          <a:p>
            <a:pPr lvl="1"/>
            <a:r>
              <a:rPr lang="en-US" dirty="0"/>
              <a:t>Labels</a:t>
            </a:r>
          </a:p>
        </p:txBody>
      </p:sp>
      <p:sp>
        <p:nvSpPr>
          <p:cNvPr id="4" name="Slide Number Placeholder 3"/>
          <p:cNvSpPr>
            <a:spLocks noGrp="1"/>
          </p:cNvSpPr>
          <p:nvPr>
            <p:ph type="sldNum" sz="quarter" idx="12"/>
          </p:nvPr>
        </p:nvSpPr>
        <p:spPr/>
        <p:txBody>
          <a:bodyPr/>
          <a:lstStyle/>
          <a:p>
            <a:fld id="{CD0F88EB-ECF2-4753-9047-FC4AA932C985}" type="slidenum">
              <a:rPr lang="en-US" smtClean="0"/>
              <a:t>18</a:t>
            </a:fld>
            <a:endParaRPr lang="en-US"/>
          </a:p>
        </p:txBody>
      </p:sp>
    </p:spTree>
    <p:extLst>
      <p:ext uri="{BB962C8B-B14F-4D97-AF65-F5344CB8AC3E}">
        <p14:creationId xmlns:p14="http://schemas.microsoft.com/office/powerpoint/2010/main" val="88617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Install Yolov8</a:t>
            </a:r>
          </a:p>
        </p:txBody>
      </p:sp>
      <p:sp>
        <p:nvSpPr>
          <p:cNvPr id="3" name="Content Placeholder 2"/>
          <p:cNvSpPr>
            <a:spLocks noGrp="1"/>
          </p:cNvSpPr>
          <p:nvPr>
            <p:ph idx="1"/>
          </p:nvPr>
        </p:nvSpPr>
        <p:spPr/>
        <p:txBody>
          <a:bodyPr/>
          <a:lstStyle/>
          <a:p>
            <a:pPr marL="0" indent="0">
              <a:buNone/>
            </a:pPr>
            <a:r>
              <a:rPr lang="en-US" dirty="0"/>
              <a:t>!</a:t>
            </a:r>
            <a:r>
              <a:rPr lang="en-US" dirty="0" err="1"/>
              <a:t>git</a:t>
            </a:r>
            <a:r>
              <a:rPr lang="en-US" dirty="0"/>
              <a:t> clone </a:t>
            </a:r>
            <a:r>
              <a:rPr lang="en-US" dirty="0">
                <a:hlinkClick r:id="rId2"/>
              </a:rPr>
              <a:t>https://github.com/ultralytics/ultralytics.git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D0F88EB-ECF2-4753-9047-FC4AA932C985}" type="slidenum">
              <a:rPr lang="en-US" smtClean="0"/>
              <a:t>19</a:t>
            </a:fld>
            <a:endParaRPr lang="en-US"/>
          </a:p>
        </p:txBody>
      </p:sp>
    </p:spTree>
    <p:extLst>
      <p:ext uri="{BB962C8B-B14F-4D97-AF65-F5344CB8AC3E}">
        <p14:creationId xmlns:p14="http://schemas.microsoft.com/office/powerpoint/2010/main" val="401451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we need object detection</a:t>
            </a:r>
          </a:p>
        </p:txBody>
      </p:sp>
      <p:sp>
        <p:nvSpPr>
          <p:cNvPr id="8" name="Slide Number Placeholder 7"/>
          <p:cNvSpPr>
            <a:spLocks noGrp="1"/>
          </p:cNvSpPr>
          <p:nvPr>
            <p:ph type="sldNum" sz="quarter" idx="12"/>
          </p:nvPr>
        </p:nvSpPr>
        <p:spPr/>
        <p:txBody>
          <a:bodyPr/>
          <a:lstStyle/>
          <a:p>
            <a:fld id="{CD0F88EB-ECF2-4753-9047-FC4AA932C985}" type="slidenum">
              <a:rPr lang="en-US" smtClean="0"/>
              <a:t>2</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540" y="1690688"/>
            <a:ext cx="9853169" cy="4553358"/>
          </a:xfrm>
          <a:prstGeom prst="rect">
            <a:avLst/>
          </a:prstGeom>
        </p:spPr>
      </p:pic>
    </p:spTree>
    <p:extLst>
      <p:ext uri="{BB962C8B-B14F-4D97-AF65-F5344CB8AC3E}">
        <p14:creationId xmlns:p14="http://schemas.microsoft.com/office/powerpoint/2010/main" val="180548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Creating .</a:t>
            </a:r>
            <a:r>
              <a:rPr lang="en-US" dirty="0" err="1"/>
              <a:t>yaml</a:t>
            </a:r>
            <a:r>
              <a:rPr lang="en-US" dirty="0"/>
              <a:t> file</a:t>
            </a:r>
          </a:p>
        </p:txBody>
      </p:sp>
      <p:sp>
        <p:nvSpPr>
          <p:cNvPr id="3" name="Content Placeholder 2"/>
          <p:cNvSpPr>
            <a:spLocks noGrp="1"/>
          </p:cNvSpPr>
          <p:nvPr>
            <p:ph idx="1"/>
          </p:nvPr>
        </p:nvSpPr>
        <p:spPr/>
        <p:txBody>
          <a:bodyPr/>
          <a:lstStyle/>
          <a:p>
            <a:pPr marL="0" indent="0">
              <a:buNone/>
            </a:pPr>
            <a:r>
              <a:rPr lang="en-US" dirty="0"/>
              <a:t>Why? — Yolo itself does not know where our train images are and where our validation images are. Therefore, we convey this vital information to Yolo by means of the .</a:t>
            </a:r>
            <a:r>
              <a:rPr lang="en-US" dirty="0" err="1"/>
              <a:t>yaml</a:t>
            </a:r>
            <a:r>
              <a:rPr lang="en-US" dirty="0"/>
              <a:t> file. The content of this file gives the location of our train and </a:t>
            </a:r>
            <a:r>
              <a:rPr lang="en-US" dirty="0" err="1"/>
              <a:t>val</a:t>
            </a:r>
            <a:r>
              <a:rPr lang="en-US" dirty="0"/>
              <a:t> folders along with class information and it looks something like this:</a:t>
            </a:r>
          </a:p>
          <a:p>
            <a:pPr marL="0" indent="0">
              <a:buNone/>
            </a:pPr>
            <a:endParaRPr lang="en-US" dirty="0"/>
          </a:p>
          <a:p>
            <a:pPr marL="0" indent="0">
              <a:buNone/>
            </a:pPr>
            <a:r>
              <a:rPr lang="en-US" dirty="0"/>
              <a:t>train: /train/images</a:t>
            </a:r>
            <a:br>
              <a:rPr lang="en-US" dirty="0"/>
            </a:br>
            <a:r>
              <a:rPr lang="en-US" dirty="0" err="1"/>
              <a:t>val</a:t>
            </a:r>
            <a:r>
              <a:rPr lang="en-US" dirty="0"/>
              <a:t>: /val/images</a:t>
            </a:r>
            <a:br>
              <a:rPr lang="en-US" dirty="0"/>
            </a:br>
            <a:r>
              <a:rPr lang="en-US" dirty="0" err="1"/>
              <a:t>nc</a:t>
            </a:r>
            <a:r>
              <a:rPr lang="en-US" dirty="0"/>
              <a:t>: 1</a:t>
            </a:r>
            <a:br>
              <a:rPr lang="en-US" dirty="0"/>
            </a:br>
            <a:r>
              <a:rPr lang="en-US" dirty="0"/>
              <a:t>names: [‘your class name 1‘, ‘your class name 2’]</a:t>
            </a:r>
          </a:p>
        </p:txBody>
      </p:sp>
      <p:sp>
        <p:nvSpPr>
          <p:cNvPr id="4" name="Slide Number Placeholder 3"/>
          <p:cNvSpPr>
            <a:spLocks noGrp="1"/>
          </p:cNvSpPr>
          <p:nvPr>
            <p:ph type="sldNum" sz="quarter" idx="12"/>
          </p:nvPr>
        </p:nvSpPr>
        <p:spPr/>
        <p:txBody>
          <a:bodyPr/>
          <a:lstStyle/>
          <a:p>
            <a:fld id="{CD0F88EB-ECF2-4753-9047-FC4AA932C985}" type="slidenum">
              <a:rPr lang="en-US" smtClean="0"/>
              <a:t>20</a:t>
            </a:fld>
            <a:endParaRPr lang="en-US"/>
          </a:p>
        </p:txBody>
      </p:sp>
      <p:sp>
        <p:nvSpPr>
          <p:cNvPr id="5" name="TextBox 4"/>
          <p:cNvSpPr txBox="1"/>
          <p:nvPr/>
        </p:nvSpPr>
        <p:spPr>
          <a:xfrm>
            <a:off x="838200" y="4143022"/>
            <a:ext cx="7597422" cy="2033941"/>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91758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7334" t="18610" r="2335" b="30701"/>
          <a:stretch/>
        </p:blipFill>
        <p:spPr>
          <a:xfrm>
            <a:off x="142874" y="100012"/>
            <a:ext cx="11928053" cy="6621463"/>
          </a:xfrm>
          <a:prstGeom prst="rect">
            <a:avLst/>
          </a:prstGeom>
        </p:spPr>
      </p:pic>
      <p:sp>
        <p:nvSpPr>
          <p:cNvPr id="2" name="Title 1"/>
          <p:cNvSpPr>
            <a:spLocks noGrp="1"/>
          </p:cNvSpPr>
          <p:nvPr>
            <p:ph type="title"/>
          </p:nvPr>
        </p:nvSpPr>
        <p:spPr>
          <a:xfrm>
            <a:off x="2738437" y="265881"/>
            <a:ext cx="6330244" cy="1325563"/>
          </a:xfrm>
        </p:spPr>
        <p:txBody>
          <a:bodyPr/>
          <a:lstStyle/>
          <a:p>
            <a:r>
              <a:rPr lang="en-US" b="1" dirty="0"/>
              <a:t>Training the Yolov8 model</a:t>
            </a:r>
          </a:p>
        </p:txBody>
      </p:sp>
      <p:sp>
        <p:nvSpPr>
          <p:cNvPr id="4" name="Slide Number Placeholder 3"/>
          <p:cNvSpPr>
            <a:spLocks noGrp="1"/>
          </p:cNvSpPr>
          <p:nvPr>
            <p:ph type="sldNum" sz="quarter" idx="12"/>
          </p:nvPr>
        </p:nvSpPr>
        <p:spPr/>
        <p:txBody>
          <a:bodyPr/>
          <a:lstStyle/>
          <a:p>
            <a:fld id="{CD0F88EB-ECF2-4753-9047-FC4AA932C985}" type="slidenum">
              <a:rPr lang="en-US" smtClean="0"/>
              <a:t>21</a:t>
            </a:fld>
            <a:endParaRPr lang="en-US"/>
          </a:p>
        </p:txBody>
      </p:sp>
    </p:spTree>
    <p:extLst>
      <p:ext uri="{BB962C8B-B14F-4D97-AF65-F5344CB8AC3E}">
        <p14:creationId xmlns:p14="http://schemas.microsoft.com/office/powerpoint/2010/main" val="4057644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parameters</a:t>
            </a:r>
          </a:p>
        </p:txBody>
      </p:sp>
      <p:sp>
        <p:nvSpPr>
          <p:cNvPr id="3" name="Content Placeholder 2"/>
          <p:cNvSpPr>
            <a:spLocks noGrp="1"/>
          </p:cNvSpPr>
          <p:nvPr>
            <p:ph idx="1"/>
          </p:nvPr>
        </p:nvSpPr>
        <p:spPr/>
        <p:txBody>
          <a:bodyPr>
            <a:normAutofit fontScale="92500" lnSpcReduction="20000"/>
          </a:bodyPr>
          <a:lstStyle/>
          <a:p>
            <a:r>
              <a:rPr lang="en-US" b="1" dirty="0"/>
              <a:t>Task</a:t>
            </a:r>
            <a:r>
              <a:rPr lang="en-US" dirty="0"/>
              <a:t>: Whether we want to detect, segment, or classify on the dataset of our choice.</a:t>
            </a:r>
          </a:p>
          <a:p>
            <a:r>
              <a:rPr lang="en-US" b="1" dirty="0"/>
              <a:t>Mode</a:t>
            </a:r>
            <a:r>
              <a:rPr lang="en-US" dirty="0"/>
              <a:t>: Mode can either be train, </a:t>
            </a:r>
            <a:r>
              <a:rPr lang="en-US" dirty="0" err="1"/>
              <a:t>val</a:t>
            </a:r>
            <a:r>
              <a:rPr lang="en-US" dirty="0"/>
              <a:t>, or predict. As we are running training, it should be train.</a:t>
            </a:r>
          </a:p>
          <a:p>
            <a:r>
              <a:rPr lang="en-US" b="1" dirty="0"/>
              <a:t>Model</a:t>
            </a:r>
            <a:r>
              <a:rPr lang="en-US" dirty="0"/>
              <a:t>: The model that we want to use. Here, we use the YOLOv8 Nano model pretrained on the COCO dataset.</a:t>
            </a:r>
          </a:p>
          <a:p>
            <a:r>
              <a:rPr lang="en-US" b="1" dirty="0" err="1"/>
              <a:t>imgsz</a:t>
            </a:r>
            <a:r>
              <a:rPr lang="en-US" dirty="0"/>
              <a:t>: The image size. The default resolution is 640.</a:t>
            </a:r>
          </a:p>
          <a:p>
            <a:r>
              <a:rPr lang="en-US" b="1" dirty="0"/>
              <a:t>Data</a:t>
            </a:r>
            <a:r>
              <a:rPr lang="en-US" dirty="0"/>
              <a:t>: Path to the dataset YAML file.</a:t>
            </a:r>
          </a:p>
          <a:p>
            <a:r>
              <a:rPr lang="en-US" b="1" dirty="0"/>
              <a:t>Epochs</a:t>
            </a:r>
            <a:r>
              <a:rPr lang="en-US" dirty="0"/>
              <a:t>: Number of epochs we want to train for.</a:t>
            </a:r>
          </a:p>
          <a:p>
            <a:r>
              <a:rPr lang="en-US" b="1" dirty="0"/>
              <a:t>Batch</a:t>
            </a:r>
            <a:r>
              <a:rPr lang="en-US" dirty="0"/>
              <a:t>: The batch size for data loader. You may increase or decrease it according to your GPU memory availability.</a:t>
            </a:r>
          </a:p>
          <a:p>
            <a:r>
              <a:rPr lang="en-US" b="1" dirty="0"/>
              <a:t>Name</a:t>
            </a:r>
            <a:r>
              <a:rPr lang="en-US" dirty="0"/>
              <a:t>: Name of the results directory for runs/detect.</a:t>
            </a:r>
          </a:p>
        </p:txBody>
      </p:sp>
      <p:sp>
        <p:nvSpPr>
          <p:cNvPr id="4" name="Slide Number Placeholder 3"/>
          <p:cNvSpPr>
            <a:spLocks noGrp="1"/>
          </p:cNvSpPr>
          <p:nvPr>
            <p:ph type="sldNum" sz="quarter" idx="12"/>
          </p:nvPr>
        </p:nvSpPr>
        <p:spPr/>
        <p:txBody>
          <a:bodyPr/>
          <a:lstStyle/>
          <a:p>
            <a:fld id="{CD0F88EB-ECF2-4753-9047-FC4AA932C985}" type="slidenum">
              <a:rPr lang="en-US" smtClean="0"/>
              <a:t>22</a:t>
            </a:fld>
            <a:endParaRPr lang="en-US"/>
          </a:p>
        </p:txBody>
      </p:sp>
    </p:spTree>
    <p:extLst>
      <p:ext uri="{BB962C8B-B14F-4D97-AF65-F5344CB8AC3E}">
        <p14:creationId xmlns:p14="http://schemas.microsoft.com/office/powerpoint/2010/main" val="70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For yolov8 model training</a:t>
            </a:r>
          </a:p>
        </p:txBody>
      </p:sp>
      <p:sp>
        <p:nvSpPr>
          <p:cNvPr id="3" name="Content Placeholder 2"/>
          <p:cNvSpPr>
            <a:spLocks noGrp="1"/>
          </p:cNvSpPr>
          <p:nvPr>
            <p:ph idx="1"/>
          </p:nvPr>
        </p:nvSpPr>
        <p:spPr/>
        <p:txBody>
          <a:bodyPr/>
          <a:lstStyle/>
          <a:p>
            <a:pPr marL="0" indent="0">
              <a:buNone/>
            </a:pPr>
            <a:r>
              <a:rPr lang="en-US" dirty="0"/>
              <a:t>To get the best model, we need to conduct several training experiments and evaluate each. As such, we will train three different YOLOv8 models:</a:t>
            </a:r>
          </a:p>
          <a:p>
            <a:endParaRPr lang="en-US" dirty="0"/>
          </a:p>
          <a:p>
            <a:r>
              <a:rPr lang="en-US" dirty="0"/>
              <a:t>YOLOv8n (Nano model)</a:t>
            </a:r>
          </a:p>
          <a:p>
            <a:r>
              <a:rPr lang="en-US" dirty="0"/>
              <a:t>YOLOv8s (Small model)</a:t>
            </a:r>
          </a:p>
          <a:p>
            <a:r>
              <a:rPr lang="en-US" dirty="0"/>
              <a:t>YOLOv8m (Medium model)</a:t>
            </a:r>
          </a:p>
        </p:txBody>
      </p:sp>
      <p:sp>
        <p:nvSpPr>
          <p:cNvPr id="4" name="Slide Number Placeholder 3"/>
          <p:cNvSpPr>
            <a:spLocks noGrp="1"/>
          </p:cNvSpPr>
          <p:nvPr>
            <p:ph type="sldNum" sz="quarter" idx="12"/>
          </p:nvPr>
        </p:nvSpPr>
        <p:spPr/>
        <p:txBody>
          <a:bodyPr/>
          <a:lstStyle/>
          <a:p>
            <a:fld id="{CD0F88EB-ECF2-4753-9047-FC4AA932C985}" type="slidenum">
              <a:rPr lang="en-US" smtClean="0"/>
              <a:t>23</a:t>
            </a:fld>
            <a:endParaRPr lang="en-US"/>
          </a:p>
        </p:txBody>
      </p:sp>
    </p:spTree>
    <p:extLst>
      <p:ext uri="{BB962C8B-B14F-4D97-AF65-F5344CB8AC3E}">
        <p14:creationId xmlns:p14="http://schemas.microsoft.com/office/powerpoint/2010/main" val="810946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Custom training Yolov8</a:t>
            </a:r>
          </a:p>
        </p:txBody>
      </p:sp>
      <p:sp>
        <p:nvSpPr>
          <p:cNvPr id="3" name="Content Placeholder 2"/>
          <p:cNvSpPr>
            <a:spLocks noGrp="1"/>
          </p:cNvSpPr>
          <p:nvPr>
            <p:ph idx="1"/>
          </p:nvPr>
        </p:nvSpPr>
        <p:spPr>
          <a:xfrm>
            <a:off x="940526" y="1825625"/>
            <a:ext cx="10998924" cy="4351338"/>
          </a:xfrm>
        </p:spPr>
        <p:txBody>
          <a:bodyPr>
            <a:normAutofit/>
          </a:bodyPr>
          <a:lstStyle/>
          <a:p>
            <a:pPr marL="514350" indent="-514350">
              <a:buFont typeface="+mj-lt"/>
              <a:buAutoNum type="arabicPeriod"/>
            </a:pPr>
            <a:r>
              <a:rPr lang="en-US" dirty="0"/>
              <a:t>!yolo task=detect/classify/segment</a:t>
            </a:r>
          </a:p>
          <a:p>
            <a:pPr marL="514350" indent="-514350">
              <a:buFont typeface="+mj-lt"/>
              <a:buAutoNum type="arabicPeriod"/>
            </a:pPr>
            <a:r>
              <a:rPr lang="en-US" dirty="0"/>
              <a:t>mode=train/predict/</a:t>
            </a:r>
            <a:r>
              <a:rPr lang="en-US" dirty="0" err="1"/>
              <a:t>val</a:t>
            </a:r>
            <a:r>
              <a:rPr lang="en-US" dirty="0"/>
              <a:t>/export</a:t>
            </a:r>
          </a:p>
          <a:p>
            <a:pPr marL="514350" indent="-514350">
              <a:buFont typeface="+mj-lt"/>
              <a:buAutoNum type="arabicPeriod"/>
            </a:pPr>
            <a:r>
              <a:rPr lang="en-US" dirty="0"/>
              <a:t>model=yolov8n.pt/yolov8s.pt/yolov8m.pt </a:t>
            </a:r>
          </a:p>
          <a:p>
            <a:pPr marL="514350" indent="-514350">
              <a:buFont typeface="+mj-lt"/>
              <a:buAutoNum type="arabicPeriod"/>
            </a:pPr>
            <a:r>
              <a:rPr lang="en-US" dirty="0"/>
              <a:t>data=/content/drive/</a:t>
            </a:r>
            <a:r>
              <a:rPr lang="en-US" dirty="0" err="1"/>
              <a:t>MyDrive</a:t>
            </a:r>
            <a:r>
              <a:rPr lang="en-US" dirty="0"/>
              <a:t>/dataset/</a:t>
            </a:r>
            <a:r>
              <a:rPr lang="en-US" dirty="0" err="1"/>
              <a:t>custom.yaml</a:t>
            </a:r>
            <a:r>
              <a:rPr lang="en-US" dirty="0"/>
              <a:t>.</a:t>
            </a:r>
          </a:p>
          <a:p>
            <a:pPr marL="514350" indent="-514350">
              <a:buFont typeface="+mj-lt"/>
              <a:buAutoNum type="arabicPeriod"/>
            </a:pPr>
            <a:r>
              <a:rPr lang="en-US" dirty="0"/>
              <a:t>epochs=100</a:t>
            </a:r>
          </a:p>
          <a:p>
            <a:pPr marL="514350" indent="-514350">
              <a:buFont typeface="+mj-lt"/>
              <a:buAutoNum type="arabicPeriod"/>
            </a:pPr>
            <a:r>
              <a:rPr lang="en-US" dirty="0" err="1"/>
              <a:t>Imgsz</a:t>
            </a:r>
            <a:r>
              <a:rPr lang="en-US" dirty="0"/>
              <a:t>=416/640/…..(multiple of 32)</a:t>
            </a:r>
          </a:p>
          <a:p>
            <a:pPr marL="0" indent="0">
              <a:buNone/>
            </a:pPr>
            <a:endParaRPr lang="en-US" dirty="0"/>
          </a:p>
          <a:p>
            <a:pPr marL="0" indent="0">
              <a:buNone/>
            </a:pPr>
            <a:r>
              <a:rPr lang="en-US" sz="2000" dirty="0"/>
              <a:t>!yolo task=detect mode=train model=yolov8n.pt data=/content/drive/</a:t>
            </a:r>
            <a:r>
              <a:rPr lang="en-US" sz="2000" dirty="0" err="1"/>
              <a:t>MyDrive</a:t>
            </a:r>
            <a:r>
              <a:rPr lang="en-US" sz="2000" dirty="0"/>
              <a:t>/dataset/</a:t>
            </a:r>
            <a:r>
              <a:rPr lang="en-US" sz="2000" dirty="0" err="1"/>
              <a:t>custom.yaml</a:t>
            </a:r>
            <a:r>
              <a:rPr lang="en-US" sz="2000" dirty="0"/>
              <a:t> epochs=100 </a:t>
            </a:r>
            <a:r>
              <a:rPr lang="en-US" sz="2000" dirty="0" err="1"/>
              <a:t>imgsz</a:t>
            </a:r>
            <a:r>
              <a:rPr lang="en-US" sz="2000" dirty="0"/>
              <a:t>=416</a:t>
            </a:r>
          </a:p>
        </p:txBody>
      </p:sp>
      <p:sp>
        <p:nvSpPr>
          <p:cNvPr id="4" name="Slide Number Placeholder 3"/>
          <p:cNvSpPr>
            <a:spLocks noGrp="1"/>
          </p:cNvSpPr>
          <p:nvPr>
            <p:ph type="sldNum" sz="quarter" idx="12"/>
          </p:nvPr>
        </p:nvSpPr>
        <p:spPr/>
        <p:txBody>
          <a:bodyPr/>
          <a:lstStyle/>
          <a:p>
            <a:fld id="{CD0F88EB-ECF2-4753-9047-FC4AA932C985}" type="slidenum">
              <a:rPr lang="en-US" smtClean="0"/>
              <a:t>24</a:t>
            </a:fld>
            <a:endParaRPr lang="en-US"/>
          </a:p>
        </p:txBody>
      </p:sp>
    </p:spTree>
    <p:extLst>
      <p:ext uri="{BB962C8B-B14F-4D97-AF65-F5344CB8AC3E}">
        <p14:creationId xmlns:p14="http://schemas.microsoft.com/office/powerpoint/2010/main" val="650957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Validate custom model </a:t>
            </a:r>
          </a:p>
        </p:txBody>
      </p:sp>
      <p:sp>
        <p:nvSpPr>
          <p:cNvPr id="3" name="Content Placeholder 2"/>
          <p:cNvSpPr>
            <a:spLocks noGrp="1"/>
          </p:cNvSpPr>
          <p:nvPr>
            <p:ph idx="1"/>
          </p:nvPr>
        </p:nvSpPr>
        <p:spPr>
          <a:xfrm>
            <a:off x="966652" y="1825625"/>
            <a:ext cx="9953897" cy="4405358"/>
          </a:xfrm>
        </p:spPr>
        <p:txBody>
          <a:bodyPr>
            <a:normAutofit/>
          </a:bodyPr>
          <a:lstStyle/>
          <a:p>
            <a:pPr marL="514350" indent="-514350">
              <a:buFont typeface="+mj-lt"/>
              <a:buAutoNum type="arabicPeriod"/>
            </a:pPr>
            <a:r>
              <a:rPr lang="en-US" dirty="0"/>
              <a:t>!yolo task=detect </a:t>
            </a:r>
          </a:p>
          <a:p>
            <a:pPr marL="514350" indent="-514350">
              <a:buFont typeface="+mj-lt"/>
              <a:buAutoNum type="arabicPeriod"/>
            </a:pPr>
            <a:r>
              <a:rPr lang="en-US" dirty="0"/>
              <a:t>mode=</a:t>
            </a:r>
            <a:r>
              <a:rPr lang="en-US" dirty="0" err="1"/>
              <a:t>val</a:t>
            </a:r>
            <a:endParaRPr lang="en-US" dirty="0"/>
          </a:p>
          <a:p>
            <a:pPr marL="514350" indent="-514350">
              <a:buFont typeface="+mj-lt"/>
              <a:buAutoNum type="arabicPeriod"/>
            </a:pPr>
            <a:r>
              <a:rPr lang="en-US" dirty="0"/>
              <a:t>model=/content/drive/MyDrive/yolov8/datasets/runs/detect/train1/weights/best.pt</a:t>
            </a:r>
          </a:p>
          <a:p>
            <a:pPr marL="514350" indent="-514350">
              <a:buFont typeface="+mj-lt"/>
              <a:buAutoNum type="arabicPeriod"/>
            </a:pPr>
            <a:r>
              <a:rPr lang="en-US" dirty="0"/>
              <a:t>data=/content/drive/</a:t>
            </a:r>
            <a:r>
              <a:rPr lang="en-US" dirty="0" err="1"/>
              <a:t>MyDrive</a:t>
            </a:r>
            <a:r>
              <a:rPr lang="en-US" dirty="0"/>
              <a:t>/yolov8/</a:t>
            </a:r>
            <a:r>
              <a:rPr lang="en-US" dirty="0" err="1"/>
              <a:t>ultralytics</a:t>
            </a:r>
            <a:r>
              <a:rPr lang="en-US" dirty="0"/>
              <a:t>/</a:t>
            </a:r>
            <a:r>
              <a:rPr lang="en-US" dirty="0" err="1"/>
              <a:t>ultralytics</a:t>
            </a:r>
            <a:r>
              <a:rPr lang="en-US" dirty="0"/>
              <a:t>/datasets/</a:t>
            </a:r>
            <a:r>
              <a:rPr lang="en-US" dirty="0" err="1"/>
              <a:t>custom.yaml</a:t>
            </a:r>
            <a:endParaRPr lang="en-US" dirty="0"/>
          </a:p>
          <a:p>
            <a:pPr marL="0" indent="0">
              <a:buNone/>
            </a:pPr>
            <a:endParaRPr lang="en-US" dirty="0"/>
          </a:p>
          <a:p>
            <a:pPr marL="0" indent="0">
              <a:buNone/>
            </a:pPr>
            <a:r>
              <a:rPr lang="en-US" sz="2000" dirty="0"/>
              <a:t>!yolo task=segment mode=</a:t>
            </a:r>
            <a:r>
              <a:rPr lang="en-US" sz="2000" dirty="0" err="1"/>
              <a:t>val</a:t>
            </a:r>
            <a:r>
              <a:rPr lang="en-US" sz="2000" dirty="0"/>
              <a:t> model=/content/drive/MyDrive/yolov8/datasets/runs/detect/train1/weights/best.pt data=/content/drive/</a:t>
            </a:r>
            <a:r>
              <a:rPr lang="en-US" sz="2000" dirty="0" err="1"/>
              <a:t>MyDrive</a:t>
            </a:r>
            <a:r>
              <a:rPr lang="en-US" sz="2000" dirty="0"/>
              <a:t>/yolov8/</a:t>
            </a:r>
            <a:r>
              <a:rPr lang="en-US" sz="2000" dirty="0" err="1"/>
              <a:t>ultralytics</a:t>
            </a:r>
            <a:r>
              <a:rPr lang="en-US" sz="2000" dirty="0"/>
              <a:t>/</a:t>
            </a:r>
            <a:r>
              <a:rPr lang="en-US" sz="2000" dirty="0" err="1"/>
              <a:t>ultralytics</a:t>
            </a:r>
            <a:r>
              <a:rPr lang="en-US" sz="2000" dirty="0"/>
              <a:t>/datasets/</a:t>
            </a:r>
            <a:r>
              <a:rPr lang="en-US" sz="2000" dirty="0" err="1"/>
              <a:t>custom.yaml</a:t>
            </a:r>
            <a:endParaRPr lang="en-US" sz="2000" dirty="0"/>
          </a:p>
          <a:p>
            <a:pPr marL="0" indent="0">
              <a:buNone/>
            </a:pPr>
            <a:endParaRPr lang="en-US" dirty="0"/>
          </a:p>
        </p:txBody>
      </p:sp>
      <p:sp>
        <p:nvSpPr>
          <p:cNvPr id="4" name="Slide Number Placeholder 3"/>
          <p:cNvSpPr>
            <a:spLocks noGrp="1"/>
          </p:cNvSpPr>
          <p:nvPr>
            <p:ph type="sldNum" sz="quarter" idx="12"/>
          </p:nvPr>
        </p:nvSpPr>
        <p:spPr/>
        <p:txBody>
          <a:bodyPr/>
          <a:lstStyle/>
          <a:p>
            <a:fld id="{CD0F88EB-ECF2-4753-9047-FC4AA932C985}" type="slidenum">
              <a:rPr lang="en-US" smtClean="0"/>
              <a:t>25</a:t>
            </a:fld>
            <a:endParaRPr lang="en-US"/>
          </a:p>
        </p:txBody>
      </p:sp>
    </p:spTree>
    <p:extLst>
      <p:ext uri="{BB962C8B-B14F-4D97-AF65-F5344CB8AC3E}">
        <p14:creationId xmlns:p14="http://schemas.microsoft.com/office/powerpoint/2010/main" val="392269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Inference using the Trained YOLOv8 Model</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!yolo task=detect</a:t>
            </a:r>
          </a:p>
          <a:p>
            <a:pPr marL="514350" indent="-514350">
              <a:buFont typeface="+mj-lt"/>
              <a:buAutoNum type="arabicPeriod"/>
            </a:pPr>
            <a:r>
              <a:rPr lang="en-US" dirty="0"/>
              <a:t>mode=predict</a:t>
            </a:r>
          </a:p>
          <a:p>
            <a:pPr marL="514350" indent="-514350">
              <a:buFont typeface="+mj-lt"/>
              <a:buAutoNum type="arabicPeriod"/>
            </a:pPr>
            <a:r>
              <a:rPr lang="en-US" dirty="0"/>
              <a:t>model=/content/drive/MyDrive/yolov8/datasets/runs/detect/train1/weights/best.pt </a:t>
            </a:r>
          </a:p>
          <a:p>
            <a:pPr marL="514350" indent="-514350">
              <a:buFont typeface="+mj-lt"/>
              <a:buAutoNum type="arabicPeriod"/>
            </a:pPr>
            <a:r>
              <a:rPr lang="en-US" dirty="0" err="1"/>
              <a:t>conf</a:t>
            </a:r>
            <a:r>
              <a:rPr lang="en-US" dirty="0"/>
              <a:t>=0.50</a:t>
            </a:r>
          </a:p>
          <a:p>
            <a:pPr marL="514350" indent="-514350">
              <a:buFont typeface="+mj-lt"/>
              <a:buAutoNum type="arabicPeriod"/>
            </a:pPr>
            <a:r>
              <a:rPr lang="en-US" dirty="0"/>
              <a:t>source=/content/drive/</a:t>
            </a:r>
            <a:r>
              <a:rPr lang="en-US" dirty="0" err="1"/>
              <a:t>MyDrive</a:t>
            </a:r>
            <a:r>
              <a:rPr lang="en-US" dirty="0"/>
              <a:t>/yolov8/datasets/camA_1430.jpg</a:t>
            </a:r>
          </a:p>
          <a:p>
            <a:pPr marL="514350" indent="-514350">
              <a:buFont typeface="+mj-lt"/>
              <a:buAutoNum type="arabicPeriod"/>
            </a:pPr>
            <a:r>
              <a:rPr lang="en-US" dirty="0"/>
              <a:t>save=true</a:t>
            </a:r>
          </a:p>
          <a:p>
            <a:pPr marL="514350" indent="-514350">
              <a:buFont typeface="+mj-lt"/>
              <a:buAutoNum type="arabicPeriod"/>
            </a:pPr>
            <a:endParaRPr lang="en-US" dirty="0"/>
          </a:p>
          <a:p>
            <a:pPr marL="0" indent="0">
              <a:buNone/>
            </a:pPr>
            <a:r>
              <a:rPr lang="en-US" sz="2200" dirty="0"/>
              <a:t>!yolo task=detect mode=predict model=/content/drive/MyDrive/yolov8/datasets/runs/detect/train1/weights/best.pt </a:t>
            </a:r>
            <a:r>
              <a:rPr lang="en-US" sz="2200" dirty="0" err="1"/>
              <a:t>conf</a:t>
            </a:r>
            <a:r>
              <a:rPr lang="en-US" sz="2200" dirty="0"/>
              <a:t>=0.50 source=/content/drive/</a:t>
            </a:r>
            <a:r>
              <a:rPr lang="en-US" sz="2200" dirty="0" err="1"/>
              <a:t>MyDrive</a:t>
            </a:r>
            <a:r>
              <a:rPr lang="en-US" sz="2200" dirty="0"/>
              <a:t>/yolov8/datasets/camA_1430.jpg save=true</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CD0F88EB-ECF2-4753-9047-FC4AA932C985}" type="slidenum">
              <a:rPr lang="en-US" smtClean="0"/>
              <a:t>26</a:t>
            </a:fld>
            <a:endParaRPr lang="en-US"/>
          </a:p>
        </p:txBody>
      </p:sp>
    </p:spTree>
    <p:extLst>
      <p:ext uri="{BB962C8B-B14F-4D97-AF65-F5344CB8AC3E}">
        <p14:creationId xmlns:p14="http://schemas.microsoft.com/office/powerpoint/2010/main" val="60409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27</a:t>
            </a:fld>
            <a:endParaRPr lang="en-US"/>
          </a:p>
        </p:txBody>
      </p:sp>
      <p:pic>
        <p:nvPicPr>
          <p:cNvPr id="5" name="Picture 4"/>
          <p:cNvPicPr>
            <a:picLocks noChangeAspect="1"/>
          </p:cNvPicPr>
          <p:nvPr/>
        </p:nvPicPr>
        <p:blipFill rotWithShape="1">
          <a:blip r:embed="rId2"/>
          <a:srcRect t="15816"/>
          <a:stretch/>
        </p:blipFill>
        <p:spPr>
          <a:xfrm>
            <a:off x="1" y="-74951"/>
            <a:ext cx="12192000" cy="6431301"/>
          </a:xfrm>
          <a:prstGeom prst="rect">
            <a:avLst/>
          </a:prstGeom>
        </p:spPr>
      </p:pic>
    </p:spTree>
    <p:extLst>
      <p:ext uri="{BB962C8B-B14F-4D97-AF65-F5344CB8AC3E}">
        <p14:creationId xmlns:p14="http://schemas.microsoft.com/office/powerpoint/2010/main" val="782687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3"/>
          <a:srcRect t="16264"/>
          <a:stretch/>
        </p:blipFill>
        <p:spPr>
          <a:xfrm>
            <a:off x="61078" y="-74950"/>
            <a:ext cx="12130921" cy="6431300"/>
          </a:xfrm>
          <a:prstGeom prst="rect">
            <a:avLst/>
          </a:prstGeom>
        </p:spPr>
      </p:pic>
      <p:sp>
        <p:nvSpPr>
          <p:cNvPr id="4" name="Slide Number Placeholder 3"/>
          <p:cNvSpPr>
            <a:spLocks noGrp="1"/>
          </p:cNvSpPr>
          <p:nvPr>
            <p:ph type="sldNum" sz="quarter" idx="12"/>
          </p:nvPr>
        </p:nvSpPr>
        <p:spPr/>
        <p:txBody>
          <a:bodyPr/>
          <a:lstStyle/>
          <a:p>
            <a:fld id="{CD0F88EB-ECF2-4753-9047-FC4AA932C985}" type="slidenum">
              <a:rPr lang="en-US" smtClean="0"/>
              <a:t>28</a:t>
            </a:fld>
            <a:endParaRPr lang="en-US"/>
          </a:p>
        </p:txBody>
      </p:sp>
    </p:spTree>
    <p:extLst>
      <p:ext uri="{BB962C8B-B14F-4D97-AF65-F5344CB8AC3E}">
        <p14:creationId xmlns:p14="http://schemas.microsoft.com/office/powerpoint/2010/main" val="332354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29</a:t>
            </a:fld>
            <a:endParaRPr lang="en-US"/>
          </a:p>
        </p:txBody>
      </p:sp>
      <p:pic>
        <p:nvPicPr>
          <p:cNvPr id="5" name="Picture 4"/>
          <p:cNvPicPr>
            <a:picLocks noChangeAspect="1"/>
          </p:cNvPicPr>
          <p:nvPr/>
        </p:nvPicPr>
        <p:blipFill rotWithShape="1">
          <a:blip r:embed="rId3"/>
          <a:srcRect t="16239"/>
          <a:stretch/>
        </p:blipFill>
        <p:spPr>
          <a:xfrm>
            <a:off x="0" y="49732"/>
            <a:ext cx="12192000" cy="6306617"/>
          </a:xfrm>
          <a:prstGeom prst="rect">
            <a:avLst/>
          </a:prstGeom>
        </p:spPr>
      </p:pic>
    </p:spTree>
    <p:extLst>
      <p:ext uri="{BB962C8B-B14F-4D97-AF65-F5344CB8AC3E}">
        <p14:creationId xmlns:p14="http://schemas.microsoft.com/office/powerpoint/2010/main" val="112618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51"/>
            <a:ext cx="10515600" cy="1325563"/>
          </a:xfrm>
        </p:spPr>
        <p:txBody>
          <a:bodyPr/>
          <a:lstStyle/>
          <a:p>
            <a:pPr algn="ctr"/>
            <a:r>
              <a:rPr lang="en-US" dirty="0"/>
              <a:t>You Only Look Once (YOLO)</a:t>
            </a:r>
          </a:p>
        </p:txBody>
      </p:sp>
      <p:sp>
        <p:nvSpPr>
          <p:cNvPr id="3" name="Content Placeholder 2"/>
          <p:cNvSpPr>
            <a:spLocks noGrp="1"/>
          </p:cNvSpPr>
          <p:nvPr>
            <p:ph idx="1"/>
          </p:nvPr>
        </p:nvSpPr>
        <p:spPr>
          <a:xfrm>
            <a:off x="496389" y="1194117"/>
            <a:ext cx="10725793" cy="1285843"/>
          </a:xfrm>
        </p:spPr>
        <p:txBody>
          <a:bodyPr>
            <a:normAutofit fontScale="92500" lnSpcReduction="10000"/>
          </a:bodyPr>
          <a:lstStyle/>
          <a:p>
            <a:pPr marL="0" indent="0" algn="just">
              <a:buNone/>
            </a:pPr>
            <a:r>
              <a:rPr lang="en-US" sz="2400" dirty="0"/>
              <a:t>YOLO Object detection is a technique used in computer vision for the </a:t>
            </a:r>
            <a:r>
              <a:rPr lang="en-US" sz="2400" b="1" dirty="0"/>
              <a:t>identification and localization </a:t>
            </a:r>
            <a:r>
              <a:rPr lang="en-US" sz="2400" dirty="0"/>
              <a:t>of objects within an image or a video. It is the most popular neural networks, created in 2015 by Joseph </a:t>
            </a:r>
            <a:r>
              <a:rPr lang="en-US" sz="2400" dirty="0" err="1"/>
              <a:t>Redmon</a:t>
            </a:r>
            <a:r>
              <a:rPr lang="en-US" sz="2400" dirty="0"/>
              <a:t>. It is an important part of many applications, such as self-driving cars, robots, medical, and agriculture. </a:t>
            </a:r>
            <a:endParaRPr lang="en-US" dirty="0"/>
          </a:p>
        </p:txBody>
      </p:sp>
      <p:sp>
        <p:nvSpPr>
          <p:cNvPr id="7" name="TextBox 6"/>
          <p:cNvSpPr txBox="1"/>
          <p:nvPr/>
        </p:nvSpPr>
        <p:spPr>
          <a:xfrm>
            <a:off x="6534150" y="3155949"/>
            <a:ext cx="4295774" cy="3200401"/>
          </a:xfrm>
          <a:prstGeom prst="rect">
            <a:avLst/>
          </a:prstGeom>
          <a:blipFill>
            <a:blip r:embed="rId2"/>
            <a:stretch>
              <a:fillRect/>
            </a:stretch>
          </a:blipFill>
        </p:spPr>
        <p:txBody>
          <a:bodyPr wrap="square" rtlCol="0">
            <a:prstTxWarp prst="textWave1">
              <a:avLst/>
            </a:prstTxWarp>
            <a:spAutoFit/>
          </a:bodyPr>
          <a:lstStyle/>
          <a:p>
            <a:endParaRPr lang="en-US" dirty="0">
              <a:blipFill>
                <a:blip r:embed="rId2"/>
                <a:stretch>
                  <a:fillRect/>
                </a:stretch>
              </a:blip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 y="2410128"/>
            <a:ext cx="6315076" cy="4608912"/>
          </a:xfrm>
          <a:prstGeom prst="rect">
            <a:avLst/>
          </a:prstGeom>
        </p:spPr>
      </p:pic>
      <p:sp>
        <p:nvSpPr>
          <p:cNvPr id="5" name="Slide Number Placeholder 4"/>
          <p:cNvSpPr>
            <a:spLocks noGrp="1"/>
          </p:cNvSpPr>
          <p:nvPr>
            <p:ph type="sldNum" sz="quarter" idx="12"/>
          </p:nvPr>
        </p:nvSpPr>
        <p:spPr/>
        <p:txBody>
          <a:bodyPr/>
          <a:lstStyle/>
          <a:p>
            <a:fld id="{CD0F88EB-ECF2-4753-9047-FC4AA932C985}" type="slidenum">
              <a:rPr lang="en-US" smtClean="0"/>
              <a:t>3</a:t>
            </a:fld>
            <a:endParaRPr lang="en-US"/>
          </a:p>
        </p:txBody>
      </p:sp>
    </p:spTree>
    <p:extLst>
      <p:ext uri="{BB962C8B-B14F-4D97-AF65-F5344CB8AC3E}">
        <p14:creationId xmlns:p14="http://schemas.microsoft.com/office/powerpoint/2010/main" val="766293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t="16609"/>
          <a:stretch/>
        </p:blipFill>
        <p:spPr>
          <a:xfrm>
            <a:off x="0" y="119922"/>
            <a:ext cx="12139865" cy="6370820"/>
          </a:xfrm>
          <a:prstGeom prst="rect">
            <a:avLst/>
          </a:prstGeom>
        </p:spPr>
      </p:pic>
      <p:sp>
        <p:nvSpPr>
          <p:cNvPr id="4" name="Slide Number Placeholder 3"/>
          <p:cNvSpPr>
            <a:spLocks noGrp="1"/>
          </p:cNvSpPr>
          <p:nvPr>
            <p:ph type="sldNum" sz="quarter" idx="12"/>
          </p:nvPr>
        </p:nvSpPr>
        <p:spPr/>
        <p:txBody>
          <a:bodyPr/>
          <a:lstStyle/>
          <a:p>
            <a:fld id="{CD0F88EB-ECF2-4753-9047-FC4AA932C985}" type="slidenum">
              <a:rPr lang="en-US" smtClean="0"/>
              <a:t>30</a:t>
            </a:fld>
            <a:endParaRPr lang="en-US"/>
          </a:p>
        </p:txBody>
      </p:sp>
    </p:spTree>
    <p:extLst>
      <p:ext uri="{BB962C8B-B14F-4D97-AF65-F5344CB8AC3E}">
        <p14:creationId xmlns:p14="http://schemas.microsoft.com/office/powerpoint/2010/main" val="2795627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31</a:t>
            </a:fld>
            <a:endParaRPr lang="en-US"/>
          </a:p>
        </p:txBody>
      </p:sp>
      <p:pic>
        <p:nvPicPr>
          <p:cNvPr id="5" name="Picture 4"/>
          <p:cNvPicPr>
            <a:picLocks noChangeAspect="1"/>
          </p:cNvPicPr>
          <p:nvPr/>
        </p:nvPicPr>
        <p:blipFill rotWithShape="1">
          <a:blip r:embed="rId2"/>
          <a:srcRect t="33043"/>
          <a:stretch/>
        </p:blipFill>
        <p:spPr>
          <a:xfrm>
            <a:off x="1" y="119920"/>
            <a:ext cx="12192000" cy="5546361"/>
          </a:xfrm>
          <a:prstGeom prst="rect">
            <a:avLst/>
          </a:prstGeom>
        </p:spPr>
      </p:pic>
    </p:spTree>
    <p:extLst>
      <p:ext uri="{BB962C8B-B14F-4D97-AF65-F5344CB8AC3E}">
        <p14:creationId xmlns:p14="http://schemas.microsoft.com/office/powerpoint/2010/main" val="133247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D0F88EB-ECF2-4753-9047-FC4AA932C985}" type="slidenum">
              <a:rPr lang="en-US" smtClean="0"/>
              <a:t>32</a:t>
            </a:fld>
            <a:endParaRPr lang="en-US"/>
          </a:p>
        </p:txBody>
      </p:sp>
      <p:pic>
        <p:nvPicPr>
          <p:cNvPr id="5" name="Picture 4"/>
          <p:cNvPicPr>
            <a:picLocks noChangeAspect="1"/>
          </p:cNvPicPr>
          <p:nvPr/>
        </p:nvPicPr>
        <p:blipFill rotWithShape="1">
          <a:blip r:embed="rId2"/>
          <a:srcRect t="35707"/>
          <a:stretch/>
        </p:blipFill>
        <p:spPr>
          <a:xfrm>
            <a:off x="-1" y="1485364"/>
            <a:ext cx="12192001" cy="3972914"/>
          </a:xfrm>
          <a:prstGeom prst="rect">
            <a:avLst/>
          </a:prstGeom>
        </p:spPr>
      </p:pic>
    </p:spTree>
    <p:extLst>
      <p:ext uri="{BB962C8B-B14F-4D97-AF65-F5344CB8AC3E}">
        <p14:creationId xmlns:p14="http://schemas.microsoft.com/office/powerpoint/2010/main" val="449782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11"/>
            <a:ext cx="10515600" cy="1325563"/>
          </a:xfrm>
        </p:spPr>
        <p:txBody>
          <a:bodyPr/>
          <a:lstStyle/>
          <a:p>
            <a:pPr algn="ctr"/>
            <a:r>
              <a:rPr lang="en-US" dirty="0"/>
              <a:t>Detection results</a:t>
            </a:r>
          </a:p>
        </p:txBody>
      </p:sp>
      <p:sp>
        <p:nvSpPr>
          <p:cNvPr id="4" name="Slide Number Placeholder 3"/>
          <p:cNvSpPr>
            <a:spLocks noGrp="1"/>
          </p:cNvSpPr>
          <p:nvPr>
            <p:ph type="sldNum" sz="quarter" idx="12"/>
          </p:nvPr>
        </p:nvSpPr>
        <p:spPr/>
        <p:txBody>
          <a:bodyPr/>
          <a:lstStyle/>
          <a:p>
            <a:fld id="{CD0F88EB-ECF2-4753-9047-FC4AA932C985}" type="slidenum">
              <a:rPr lang="en-US" smtClean="0"/>
              <a:t>33</a:t>
            </a:fld>
            <a:endParaRPr lang="en-US"/>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1930" t="15914" r="3750" b="47553"/>
          <a:stretch/>
        </p:blipFill>
        <p:spPr>
          <a:xfrm>
            <a:off x="1411299" y="1511074"/>
            <a:ext cx="9942501" cy="4192173"/>
          </a:xfrm>
        </p:spPr>
      </p:pic>
    </p:spTree>
    <p:extLst>
      <p:ext uri="{BB962C8B-B14F-4D97-AF65-F5344CB8AC3E}">
        <p14:creationId xmlns:p14="http://schemas.microsoft.com/office/powerpoint/2010/main" val="795666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1" y="-2580"/>
            <a:ext cx="12176479" cy="6860579"/>
          </a:xfrm>
        </p:spPr>
      </p:pic>
      <p:sp>
        <p:nvSpPr>
          <p:cNvPr id="5" name="Slide Number Placeholder 4"/>
          <p:cNvSpPr>
            <a:spLocks noGrp="1"/>
          </p:cNvSpPr>
          <p:nvPr>
            <p:ph type="sldNum" sz="quarter" idx="12"/>
          </p:nvPr>
        </p:nvSpPr>
        <p:spPr/>
        <p:txBody>
          <a:bodyPr/>
          <a:lstStyle/>
          <a:p>
            <a:fld id="{CD0F88EB-ECF2-4753-9047-FC4AA932C985}" type="slidenum">
              <a:rPr lang="en-US" smtClean="0"/>
              <a:t>34</a:t>
            </a:fld>
            <a:endParaRPr lang="en-US"/>
          </a:p>
        </p:txBody>
      </p:sp>
    </p:spTree>
    <p:extLst>
      <p:ext uri="{BB962C8B-B14F-4D97-AF65-F5344CB8AC3E}">
        <p14:creationId xmlns:p14="http://schemas.microsoft.com/office/powerpoint/2010/main" val="100615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Makes YOLO Popular for Object Detection?</a:t>
            </a:r>
          </a:p>
        </p:txBody>
      </p:sp>
      <p:sp>
        <p:nvSpPr>
          <p:cNvPr id="3" name="Content Placeholder 2"/>
          <p:cNvSpPr>
            <a:spLocks noGrp="1"/>
          </p:cNvSpPr>
          <p:nvPr>
            <p:ph idx="1"/>
          </p:nvPr>
        </p:nvSpPr>
        <p:spPr/>
        <p:txBody>
          <a:bodyPr/>
          <a:lstStyle/>
          <a:p>
            <a:r>
              <a:rPr lang="en-US" dirty="0"/>
              <a:t>Speed </a:t>
            </a:r>
          </a:p>
          <a:p>
            <a:r>
              <a:rPr lang="en-US" dirty="0"/>
              <a:t>Detection accuracy </a:t>
            </a:r>
          </a:p>
          <a:p>
            <a:r>
              <a:rPr lang="en-US" dirty="0"/>
              <a:t>Good generalization </a:t>
            </a:r>
          </a:p>
          <a:p>
            <a:r>
              <a:rPr lang="en-US" dirty="0"/>
              <a:t>Open-source</a:t>
            </a:r>
          </a:p>
        </p:txBody>
      </p:sp>
      <p:sp>
        <p:nvSpPr>
          <p:cNvPr id="4" name="Slide Number Placeholder 3"/>
          <p:cNvSpPr>
            <a:spLocks noGrp="1"/>
          </p:cNvSpPr>
          <p:nvPr>
            <p:ph type="sldNum" sz="quarter" idx="12"/>
          </p:nvPr>
        </p:nvSpPr>
        <p:spPr/>
        <p:txBody>
          <a:bodyPr/>
          <a:lstStyle/>
          <a:p>
            <a:fld id="{CD0F88EB-ECF2-4753-9047-FC4AA932C985}" type="slidenum">
              <a:rPr lang="en-US" smtClean="0"/>
              <a:t>4</a:t>
            </a:fld>
            <a:endParaRPr lang="en-US"/>
          </a:p>
        </p:txBody>
      </p:sp>
    </p:spTree>
    <p:extLst>
      <p:ext uri="{BB962C8B-B14F-4D97-AF65-F5344CB8AC3E}">
        <p14:creationId xmlns:p14="http://schemas.microsoft.com/office/powerpoint/2010/main" val="162741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0"/>
            <a:ext cx="10515600" cy="583293"/>
          </a:xfrm>
        </p:spPr>
        <p:txBody>
          <a:bodyPr>
            <a:normAutofit fontScale="90000"/>
          </a:bodyPr>
          <a:lstStyle/>
          <a:p>
            <a:pPr algn="ctr"/>
            <a:r>
              <a:rPr lang="en-US" dirty="0"/>
              <a:t>YOLO Architecture </a:t>
            </a:r>
          </a:p>
        </p:txBody>
      </p:sp>
      <p:sp>
        <p:nvSpPr>
          <p:cNvPr id="3" name="Content Placeholder 2"/>
          <p:cNvSpPr>
            <a:spLocks noGrp="1"/>
          </p:cNvSpPr>
          <p:nvPr>
            <p:ph idx="1"/>
          </p:nvPr>
        </p:nvSpPr>
        <p:spPr>
          <a:xfrm>
            <a:off x="838200" y="653143"/>
            <a:ext cx="10515600" cy="4866595"/>
          </a:xfrm>
        </p:spPr>
        <p:txBody>
          <a:bodyPr/>
          <a:lstStyle/>
          <a:p>
            <a:pPr marL="0" indent="0">
              <a:buNone/>
            </a:pPr>
            <a:r>
              <a:rPr lang="en-US" dirty="0"/>
              <a:t>YOLO proposes using an </a:t>
            </a:r>
            <a:r>
              <a:rPr lang="en-US" b="1" dirty="0"/>
              <a:t>end-to-end neural network</a:t>
            </a:r>
            <a:r>
              <a:rPr lang="en-US" dirty="0"/>
              <a:t> that makes predictions of bounding boxes and class probabilities all at once. </a:t>
            </a:r>
          </a:p>
        </p:txBody>
      </p:sp>
      <p:pic>
        <p:nvPicPr>
          <p:cNvPr id="5" name="Picture 4"/>
          <p:cNvPicPr>
            <a:picLocks noChangeAspect="1"/>
          </p:cNvPicPr>
          <p:nvPr/>
        </p:nvPicPr>
        <p:blipFill rotWithShape="1">
          <a:blip r:embed="rId2"/>
          <a:srcRect l="2595" t="9965" r="2030"/>
          <a:stretch/>
        </p:blipFill>
        <p:spPr>
          <a:xfrm>
            <a:off x="768302" y="1523094"/>
            <a:ext cx="10655395" cy="5334906"/>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CD0F88EB-ECF2-4753-9047-FC4AA932C985}" type="slidenum">
              <a:rPr lang="en-US" smtClean="0"/>
              <a:t>5</a:t>
            </a:fld>
            <a:endParaRPr lang="en-US"/>
          </a:p>
        </p:txBody>
      </p:sp>
    </p:spTree>
    <p:extLst>
      <p:ext uri="{BB962C8B-B14F-4D97-AF65-F5344CB8AC3E}">
        <p14:creationId xmlns:p14="http://schemas.microsoft.com/office/powerpoint/2010/main" val="290515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YOLO works?</a:t>
            </a:r>
          </a:p>
        </p:txBody>
      </p:sp>
      <p:sp>
        <p:nvSpPr>
          <p:cNvPr id="3" name="Content Placeholder 2"/>
          <p:cNvSpPr>
            <a:spLocks noGrp="1"/>
          </p:cNvSpPr>
          <p:nvPr>
            <p:ph idx="1"/>
          </p:nvPr>
        </p:nvSpPr>
        <p:spPr>
          <a:xfrm>
            <a:off x="838200" y="1470025"/>
            <a:ext cx="10515600" cy="4351338"/>
          </a:xfrm>
        </p:spPr>
        <p:txBody>
          <a:bodyPr/>
          <a:lstStyle/>
          <a:p>
            <a:pPr marL="0" indent="0">
              <a:buNone/>
            </a:pPr>
            <a:r>
              <a:rPr lang="en-US" b="1" dirty="0"/>
              <a:t>Scenario: </a:t>
            </a:r>
            <a:r>
              <a:rPr lang="en-US" dirty="0"/>
              <a:t>Imagine you built a YOLO application that detects players and soccer balls from a given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664" y="2424112"/>
            <a:ext cx="9118671" cy="4114800"/>
          </a:xfrm>
          <a:prstGeom prst="rect">
            <a:avLst/>
          </a:prstGeom>
        </p:spPr>
      </p:pic>
      <p:sp>
        <p:nvSpPr>
          <p:cNvPr id="6" name="Slide Number Placeholder 5"/>
          <p:cNvSpPr>
            <a:spLocks noGrp="1"/>
          </p:cNvSpPr>
          <p:nvPr>
            <p:ph type="sldNum" sz="quarter" idx="12"/>
          </p:nvPr>
        </p:nvSpPr>
        <p:spPr/>
        <p:txBody>
          <a:bodyPr/>
          <a:lstStyle/>
          <a:p>
            <a:fld id="{CD0F88EB-ECF2-4753-9047-FC4AA932C985}" type="slidenum">
              <a:rPr lang="en-US" smtClean="0"/>
              <a:t>6</a:t>
            </a:fld>
            <a:endParaRPr lang="en-US"/>
          </a:p>
        </p:txBody>
      </p:sp>
    </p:spTree>
    <p:extLst>
      <p:ext uri="{BB962C8B-B14F-4D97-AF65-F5344CB8AC3E}">
        <p14:creationId xmlns:p14="http://schemas.microsoft.com/office/powerpoint/2010/main" val="364583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a:t>
            </a:r>
          </a:p>
        </p:txBody>
      </p:sp>
      <p:sp>
        <p:nvSpPr>
          <p:cNvPr id="3" name="Content Placeholder 2"/>
          <p:cNvSpPr>
            <a:spLocks noGrp="1"/>
          </p:cNvSpPr>
          <p:nvPr>
            <p:ph idx="1"/>
          </p:nvPr>
        </p:nvSpPr>
        <p:spPr/>
        <p:txBody>
          <a:bodyPr/>
          <a:lstStyle/>
          <a:p>
            <a:pPr marL="0" indent="0">
              <a:buNone/>
            </a:pPr>
            <a:r>
              <a:rPr lang="en-US" dirty="0"/>
              <a:t>The algorithm works based on the following four approaches: </a:t>
            </a:r>
          </a:p>
          <a:p>
            <a:endParaRPr lang="en-US" dirty="0"/>
          </a:p>
          <a:p>
            <a:r>
              <a:rPr lang="en-US" dirty="0"/>
              <a:t>Residual blocks</a:t>
            </a:r>
          </a:p>
          <a:p>
            <a:r>
              <a:rPr lang="en-US" dirty="0"/>
              <a:t>Bounding box regression</a:t>
            </a:r>
          </a:p>
          <a:p>
            <a:r>
              <a:rPr lang="en-US" dirty="0"/>
              <a:t>Intersection Over Unions or IOU for short</a:t>
            </a:r>
          </a:p>
          <a:p>
            <a:r>
              <a:rPr lang="en-US" dirty="0"/>
              <a:t>Non-Maximum Suppression. </a:t>
            </a:r>
          </a:p>
        </p:txBody>
      </p:sp>
      <p:sp>
        <p:nvSpPr>
          <p:cNvPr id="5" name="Slide Number Placeholder 4"/>
          <p:cNvSpPr>
            <a:spLocks noGrp="1"/>
          </p:cNvSpPr>
          <p:nvPr>
            <p:ph type="sldNum" sz="quarter" idx="12"/>
          </p:nvPr>
        </p:nvSpPr>
        <p:spPr/>
        <p:txBody>
          <a:bodyPr/>
          <a:lstStyle/>
          <a:p>
            <a:fld id="{CD0F88EB-ECF2-4753-9047-FC4AA932C985}" type="slidenum">
              <a:rPr lang="en-US" smtClean="0"/>
              <a:t>7</a:t>
            </a:fld>
            <a:endParaRPr lang="en-US"/>
          </a:p>
        </p:txBody>
      </p:sp>
    </p:spTree>
    <p:extLst>
      <p:ext uri="{BB962C8B-B14F-4D97-AF65-F5344CB8AC3E}">
        <p14:creationId xmlns:p14="http://schemas.microsoft.com/office/powerpoint/2010/main" val="1158939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93"/>
            <a:ext cx="10515600" cy="1325563"/>
          </a:xfrm>
        </p:spPr>
        <p:txBody>
          <a:bodyPr/>
          <a:lstStyle/>
          <a:p>
            <a:pPr algn="ctr"/>
            <a:r>
              <a:rPr lang="en-US" dirty="0"/>
              <a:t>1- Residual blocks</a:t>
            </a:r>
          </a:p>
        </p:txBody>
      </p:sp>
      <p:sp>
        <p:nvSpPr>
          <p:cNvPr id="3" name="Content Placeholder 2"/>
          <p:cNvSpPr>
            <a:spLocks noGrp="1"/>
          </p:cNvSpPr>
          <p:nvPr>
            <p:ph idx="1"/>
          </p:nvPr>
        </p:nvSpPr>
        <p:spPr>
          <a:xfrm>
            <a:off x="838200" y="974176"/>
            <a:ext cx="10515600" cy="4351338"/>
          </a:xfrm>
        </p:spPr>
        <p:txBody>
          <a:bodyPr/>
          <a:lstStyle/>
          <a:p>
            <a:pPr marL="0" indent="0">
              <a:buNone/>
            </a:pPr>
            <a:r>
              <a:rPr lang="en-US" dirty="0"/>
              <a:t>This first step starts by dividing the original image (A) into </a:t>
            </a:r>
            <a:r>
              <a:rPr lang="en-US" dirty="0" err="1"/>
              <a:t>NxN</a:t>
            </a:r>
            <a:r>
              <a:rPr lang="en-US" dirty="0"/>
              <a:t> grid cells of equal shape, where N in our case is 4 shown on the image on the right. Each cell in the grid is responsible for localizing and predicting the class of the object that it covers, along with the probability/confidence value.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736"/>
          <a:stretch/>
        </p:blipFill>
        <p:spPr>
          <a:xfrm>
            <a:off x="2046915" y="2868605"/>
            <a:ext cx="7486289" cy="3118413"/>
          </a:xfrm>
          <a:prstGeom prst="rect">
            <a:avLst/>
          </a:prstGeom>
        </p:spPr>
      </p:pic>
      <p:sp>
        <p:nvSpPr>
          <p:cNvPr id="6" name="Slide Number Placeholder 5"/>
          <p:cNvSpPr>
            <a:spLocks noGrp="1"/>
          </p:cNvSpPr>
          <p:nvPr>
            <p:ph type="sldNum" sz="quarter" idx="12"/>
          </p:nvPr>
        </p:nvSpPr>
        <p:spPr/>
        <p:txBody>
          <a:bodyPr/>
          <a:lstStyle/>
          <a:p>
            <a:fld id="{CD0F88EB-ECF2-4753-9047-FC4AA932C985}" type="slidenum">
              <a:rPr lang="en-US" smtClean="0"/>
              <a:t>8</a:t>
            </a:fld>
            <a:endParaRPr lang="en-US"/>
          </a:p>
        </p:txBody>
      </p:sp>
      <p:sp>
        <p:nvSpPr>
          <p:cNvPr id="5" name="TextBox 4"/>
          <p:cNvSpPr txBox="1"/>
          <p:nvPr/>
        </p:nvSpPr>
        <p:spPr>
          <a:xfrm>
            <a:off x="3432518" y="5987018"/>
            <a:ext cx="1139483" cy="369332"/>
          </a:xfrm>
          <a:prstGeom prst="rect">
            <a:avLst/>
          </a:prstGeom>
          <a:noFill/>
        </p:spPr>
        <p:txBody>
          <a:bodyPr wrap="square" rtlCol="0">
            <a:spAutoFit/>
          </a:bodyPr>
          <a:lstStyle/>
          <a:p>
            <a:r>
              <a:rPr lang="en-US" dirty="0"/>
              <a:t>(A)</a:t>
            </a:r>
          </a:p>
        </p:txBody>
      </p:sp>
      <p:sp>
        <p:nvSpPr>
          <p:cNvPr id="7" name="TextBox 6"/>
          <p:cNvSpPr txBox="1"/>
          <p:nvPr/>
        </p:nvSpPr>
        <p:spPr>
          <a:xfrm>
            <a:off x="7706751" y="5987018"/>
            <a:ext cx="1139483"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280135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1"/>
            <a:ext cx="10515600" cy="1325563"/>
          </a:xfrm>
        </p:spPr>
        <p:txBody>
          <a:bodyPr/>
          <a:lstStyle/>
          <a:p>
            <a:pPr algn="ctr"/>
            <a:r>
              <a:rPr lang="en-US" dirty="0"/>
              <a:t>2- Bounding box regression</a:t>
            </a:r>
          </a:p>
        </p:txBody>
      </p:sp>
      <p:sp>
        <p:nvSpPr>
          <p:cNvPr id="3" name="Content Placeholder 2"/>
          <p:cNvSpPr>
            <a:spLocks noGrp="1"/>
          </p:cNvSpPr>
          <p:nvPr>
            <p:ph idx="1"/>
          </p:nvPr>
        </p:nvSpPr>
        <p:spPr>
          <a:xfrm>
            <a:off x="719031" y="972496"/>
            <a:ext cx="11286701" cy="4351338"/>
          </a:xfrm>
        </p:spPr>
        <p:txBody>
          <a:bodyPr>
            <a:normAutofit/>
          </a:bodyPr>
          <a:lstStyle/>
          <a:p>
            <a:pPr algn="just"/>
            <a:r>
              <a:rPr lang="en-US" dirty="0"/>
              <a:t>The next step is to determine the bounding boxes which correspond to rectangles highlighting all the objects in the image. We can have as many bounding boxes as there are objects within a given image. </a:t>
            </a:r>
          </a:p>
          <a:p>
            <a:pPr algn="just"/>
            <a:r>
              <a:rPr lang="en-US" dirty="0"/>
              <a:t>YOLO determines the attributes of these bounding boxes using a single regression module in the following format, where Y is the final vector representation for each bounding box. </a:t>
            </a:r>
          </a:p>
          <a:p>
            <a:r>
              <a:rPr lang="en-US" dirty="0"/>
              <a:t>Y = [pc, </a:t>
            </a:r>
            <a:r>
              <a:rPr lang="en-US" dirty="0" err="1"/>
              <a:t>bx</a:t>
            </a:r>
            <a:r>
              <a:rPr lang="en-US" dirty="0"/>
              <a:t>, by, </a:t>
            </a:r>
            <a:r>
              <a:rPr lang="en-US" dirty="0" err="1"/>
              <a:t>bh</a:t>
            </a:r>
            <a:r>
              <a:rPr lang="en-US" dirty="0"/>
              <a:t>, </a:t>
            </a:r>
            <a:r>
              <a:rPr lang="en-US" dirty="0" err="1"/>
              <a:t>bw</a:t>
            </a:r>
            <a:r>
              <a:rPr lang="en-US" dirty="0"/>
              <a:t>, c1, c2]</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633"/>
          <a:stretch/>
        </p:blipFill>
        <p:spPr>
          <a:xfrm>
            <a:off x="361970" y="3993072"/>
            <a:ext cx="6326697" cy="286492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0727" r="54720" b="15349"/>
          <a:stretch/>
        </p:blipFill>
        <p:spPr>
          <a:xfrm>
            <a:off x="7045728" y="3420533"/>
            <a:ext cx="5146272" cy="3472729"/>
          </a:xfrm>
          <a:prstGeom prst="rect">
            <a:avLst/>
          </a:prstGeom>
        </p:spPr>
      </p:pic>
      <p:sp>
        <p:nvSpPr>
          <p:cNvPr id="7" name="Slide Number Placeholder 6"/>
          <p:cNvSpPr>
            <a:spLocks noGrp="1"/>
          </p:cNvSpPr>
          <p:nvPr>
            <p:ph type="sldNum" sz="quarter" idx="12"/>
          </p:nvPr>
        </p:nvSpPr>
        <p:spPr/>
        <p:txBody>
          <a:bodyPr/>
          <a:lstStyle/>
          <a:p>
            <a:fld id="{CD0F88EB-ECF2-4753-9047-FC4AA932C985}" type="slidenum">
              <a:rPr lang="en-US" smtClean="0"/>
              <a:t>9</a:t>
            </a:fld>
            <a:endParaRPr lang="en-US"/>
          </a:p>
        </p:txBody>
      </p:sp>
    </p:spTree>
    <p:extLst>
      <p:ext uri="{BB962C8B-B14F-4D97-AF65-F5344CB8AC3E}">
        <p14:creationId xmlns:p14="http://schemas.microsoft.com/office/powerpoint/2010/main" val="225295844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562</TotalTime>
  <Words>1416</Words>
  <Application>Microsoft Office PowerPoint</Application>
  <PresentationFormat>Widescreen</PresentationFormat>
  <Paragraphs>154</Paragraphs>
  <Slides>34</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-apple-system</vt:lpstr>
      <vt:lpstr>Arial</vt:lpstr>
      <vt:lpstr>Calibri</vt:lpstr>
      <vt:lpstr>Calibri Light</vt:lpstr>
      <vt:lpstr>Garamond</vt:lpstr>
      <vt:lpstr>Office Theme</vt:lpstr>
      <vt:lpstr>Organic</vt:lpstr>
      <vt:lpstr>------------</vt:lpstr>
      <vt:lpstr>Why we need object detection</vt:lpstr>
      <vt:lpstr>You Only Look Once (YOLO)</vt:lpstr>
      <vt:lpstr>What Makes YOLO Popular for Object Detection?</vt:lpstr>
      <vt:lpstr>YOLO Architecture </vt:lpstr>
      <vt:lpstr>How YOLO works?</vt:lpstr>
      <vt:lpstr>Cont.</vt:lpstr>
      <vt:lpstr>1- Residual blocks</vt:lpstr>
      <vt:lpstr>2- Bounding box regression</vt:lpstr>
      <vt:lpstr>3- Intersection Over Unions or IOU</vt:lpstr>
      <vt:lpstr>Selecting best Grid for Prediction</vt:lpstr>
      <vt:lpstr>4- Non-Max Suppression or NMS</vt:lpstr>
      <vt:lpstr>Download the labelImg tool for data annotation “Link in the notes” </vt:lpstr>
      <vt:lpstr>PowerPoint Presentation</vt:lpstr>
      <vt:lpstr>Image annotation </vt:lpstr>
      <vt:lpstr>Text file after labeling</vt:lpstr>
      <vt:lpstr>Other labeling tools</vt:lpstr>
      <vt:lpstr>Dataset splitting ratio</vt:lpstr>
      <vt:lpstr>Install Yolov8</vt:lpstr>
      <vt:lpstr>Creating .yaml file</vt:lpstr>
      <vt:lpstr>Training the Yolov8 model</vt:lpstr>
      <vt:lpstr>Important parameters</vt:lpstr>
      <vt:lpstr>For yolov8 model training</vt:lpstr>
      <vt:lpstr>Custom training Yolov8</vt:lpstr>
      <vt:lpstr>Validate custom model </vt:lpstr>
      <vt:lpstr>Inference using the Trained YOLOv8 Model</vt:lpstr>
      <vt:lpstr>PowerPoint Presentation</vt:lpstr>
      <vt:lpstr>PowerPoint Presentation</vt:lpstr>
      <vt:lpstr>PowerPoint Presentation</vt:lpstr>
      <vt:lpstr>PowerPoint Presentation</vt:lpstr>
      <vt:lpstr>PowerPoint Presentation</vt:lpstr>
      <vt:lpstr>PowerPoint Presentation</vt:lpstr>
      <vt:lpstr>Detection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faiza khan</dc:creator>
  <cp:lastModifiedBy>محمدعاقب ضيغم برويز</cp:lastModifiedBy>
  <cp:revision>54</cp:revision>
  <dcterms:created xsi:type="dcterms:W3CDTF">2023-12-19T05:49:48Z</dcterms:created>
  <dcterms:modified xsi:type="dcterms:W3CDTF">2024-01-16T17:04:50Z</dcterms:modified>
</cp:coreProperties>
</file>